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1"/>
    <p:sldMasterId id="2147483685" r:id="rId2"/>
    <p:sldMasterId id="2147483686" r:id="rId3"/>
  </p:sldMasterIdLst>
  <p:notesMasterIdLst>
    <p:notesMasterId r:id="rId56"/>
  </p:notesMasterIdLst>
  <p:sldIdLst>
    <p:sldId id="256" r:id="rId4"/>
    <p:sldId id="257" r:id="rId5"/>
    <p:sldId id="258" r:id="rId6"/>
    <p:sldId id="259" r:id="rId7"/>
    <p:sldId id="260" r:id="rId8"/>
    <p:sldId id="295" r:id="rId9"/>
    <p:sldId id="262" r:id="rId10"/>
    <p:sldId id="263" r:id="rId11"/>
    <p:sldId id="264" r:id="rId12"/>
    <p:sldId id="296" r:id="rId13"/>
    <p:sldId id="272" r:id="rId14"/>
    <p:sldId id="273" r:id="rId15"/>
    <p:sldId id="274" r:id="rId16"/>
    <p:sldId id="265" r:id="rId17"/>
    <p:sldId id="266" r:id="rId18"/>
    <p:sldId id="267" r:id="rId19"/>
    <p:sldId id="268" r:id="rId20"/>
    <p:sldId id="269" r:id="rId21"/>
    <p:sldId id="270" r:id="rId22"/>
    <p:sldId id="271" r:id="rId23"/>
    <p:sldId id="275" r:id="rId24"/>
    <p:sldId id="276" r:id="rId25"/>
    <p:sldId id="277" r:id="rId26"/>
    <p:sldId id="278" r:id="rId27"/>
    <p:sldId id="279" r:id="rId28"/>
    <p:sldId id="280" r:id="rId29"/>
    <p:sldId id="281" r:id="rId30"/>
    <p:sldId id="282" r:id="rId31"/>
    <p:sldId id="283" r:id="rId32"/>
    <p:sldId id="284" r:id="rId33"/>
    <p:sldId id="292" r:id="rId34"/>
    <p:sldId id="285" r:id="rId35"/>
    <p:sldId id="286" r:id="rId36"/>
    <p:sldId id="288" r:id="rId37"/>
    <p:sldId id="289" r:id="rId38"/>
    <p:sldId id="311" r:id="rId39"/>
    <p:sldId id="312" r:id="rId40"/>
    <p:sldId id="313" r:id="rId41"/>
    <p:sldId id="314" r:id="rId42"/>
    <p:sldId id="315" r:id="rId43"/>
    <p:sldId id="316" r:id="rId44"/>
    <p:sldId id="317" r:id="rId45"/>
    <p:sldId id="318" r:id="rId46"/>
    <p:sldId id="319" r:id="rId47"/>
    <p:sldId id="320" r:id="rId48"/>
    <p:sldId id="321" r:id="rId49"/>
    <p:sldId id="322" r:id="rId50"/>
    <p:sldId id="323" r:id="rId51"/>
    <p:sldId id="324" r:id="rId52"/>
    <p:sldId id="325" r:id="rId53"/>
    <p:sldId id="326" r:id="rId54"/>
    <p:sldId id="327" r:id="rId55"/>
  </p:sldIdLst>
  <p:sldSz cx="12192000" cy="6858000"/>
  <p:notesSz cx="7772400" cy="10058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C"/>
    <a:srgbClr val="FFFF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howGuides="1">
      <p:cViewPr varScale="1">
        <p:scale>
          <a:sx n="120" d="100"/>
          <a:sy n="120" d="100"/>
        </p:scale>
        <p:origin x="800" y="1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95650" y="754375"/>
            <a:ext cx="518185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3354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3181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1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1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p1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1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1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2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2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7" name="Google Shape;387;p2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p25: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6: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p26: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27: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28: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2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29: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3237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p30: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7" name="Google Shape;437;p3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3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3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p34: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838080" y="1825560"/>
            <a:ext cx="10515240" cy="43509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 name="Google Shape;12;p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 name="Google Shape;18;p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 name="Google Shape;22;p5"/>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3" name="Google Shape;23;p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7"/>
        <p:cNvGrpSpPr/>
        <p:nvPr/>
      </p:nvGrpSpPr>
      <p:grpSpPr>
        <a:xfrm>
          <a:off x="0" y="0"/>
          <a:ext cx="0" cy="0"/>
          <a:chOff x="0" y="0"/>
          <a:chExt cx="0" cy="0"/>
        </a:xfrm>
      </p:grpSpPr>
      <p:sp>
        <p:nvSpPr>
          <p:cNvPr id="28" name="Google Shape;28;p7"/>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8"/>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8"/>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5" name="Google Shape;35;p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9"/>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0" name="Google Shape;40;p9"/>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5" name="Google Shape;45;p10"/>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6" name="Google Shape;46;p10"/>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1"/>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1" name="Google Shape;51;p11"/>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53"/>
        <p:cNvGrpSpPr/>
        <p:nvPr/>
      </p:nvGrpSpPr>
      <p:grpSpPr>
        <a:xfrm>
          <a:off x="0" y="0"/>
          <a:ext cx="0" cy="0"/>
          <a:chOff x="0" y="0"/>
          <a:chExt cx="0" cy="0"/>
        </a:xfrm>
      </p:grpSpPr>
      <p:sp>
        <p:nvSpPr>
          <p:cNvPr id="54" name="Google Shape;54;p1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2"/>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2"/>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7" name="Google Shape;57;p12"/>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8" name="Google Shape;58;p12"/>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9" name="Google Shape;59;p1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60"/>
        <p:cNvGrpSpPr/>
        <p:nvPr/>
      </p:nvGrpSpPr>
      <p:grpSpPr>
        <a:xfrm>
          <a:off x="0" y="0"/>
          <a:ext cx="0" cy="0"/>
          <a:chOff x="0" y="0"/>
          <a:chExt cx="0" cy="0"/>
        </a:xfrm>
      </p:grpSpPr>
      <p:sp>
        <p:nvSpPr>
          <p:cNvPr id="61" name="Google Shape;61;p13"/>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3"/>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3" name="Google Shape;63;p13"/>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4" name="Google Shape;64;p13"/>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5" name="Google Shape;65;p13"/>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6" name="Google Shape;66;p13"/>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7" name="Google Shape;67;p13"/>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8" name="Google Shape;68;p1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5"/>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6" name="Google Shape;76;p1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6" name="Google Shape;86;p18"/>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7" name="Google Shape;87;p1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91"/>
        <p:cNvGrpSpPr/>
        <p:nvPr/>
      </p:nvGrpSpPr>
      <p:grpSpPr>
        <a:xfrm>
          <a:off x="0" y="0"/>
          <a:ext cx="0" cy="0"/>
          <a:chOff x="0" y="0"/>
          <a:chExt cx="0" cy="0"/>
        </a:xfrm>
      </p:grpSpPr>
      <p:sp>
        <p:nvSpPr>
          <p:cNvPr id="92" name="Google Shape;92;p20"/>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1"/>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7" name="Google Shape;97;p21"/>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8" name="Google Shape;98;p21"/>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9" name="Google Shape;99;p2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2"/>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3" name="Google Shape;103;p22"/>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4" name="Google Shape;104;p22"/>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5" name="Google Shape;105;p2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9" name="Google Shape;109;p23"/>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0" name="Google Shape;110;p23"/>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1" name="Google Shape;111;p2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12"/>
        <p:cNvGrpSpPr/>
        <p:nvPr/>
      </p:nvGrpSpPr>
      <p:grpSpPr>
        <a:xfrm>
          <a:off x="0" y="0"/>
          <a:ext cx="0" cy="0"/>
          <a:chOff x="0" y="0"/>
          <a:chExt cx="0" cy="0"/>
        </a:xfrm>
      </p:grpSpPr>
      <p:sp>
        <p:nvSpPr>
          <p:cNvPr id="113" name="Google Shape;113;p2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4"/>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5" name="Google Shape;115;p24"/>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6" name="Google Shape;116;p2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17"/>
        <p:cNvGrpSpPr/>
        <p:nvPr/>
      </p:nvGrpSpPr>
      <p:grpSpPr>
        <a:xfrm>
          <a:off x="0" y="0"/>
          <a:ext cx="0" cy="0"/>
          <a:chOff x="0" y="0"/>
          <a:chExt cx="0" cy="0"/>
        </a:xfrm>
      </p:grpSpPr>
      <p:sp>
        <p:nvSpPr>
          <p:cNvPr id="118" name="Google Shape;118;p2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5"/>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0" name="Google Shape;120;p25"/>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1" name="Google Shape;121;p25"/>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2" name="Google Shape;122;p25"/>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3" name="Google Shape;123;p2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24"/>
        <p:cNvGrpSpPr/>
        <p:nvPr/>
      </p:nvGrpSpPr>
      <p:grpSpPr>
        <a:xfrm>
          <a:off x="0" y="0"/>
          <a:ext cx="0" cy="0"/>
          <a:chOff x="0" y="0"/>
          <a:chExt cx="0" cy="0"/>
        </a:xfrm>
      </p:grpSpPr>
      <p:sp>
        <p:nvSpPr>
          <p:cNvPr id="125" name="Google Shape;125;p2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6"/>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7" name="Google Shape;127;p26"/>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8" name="Google Shape;128;p26"/>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9" name="Google Shape;129;p26"/>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0" name="Google Shape;130;p26"/>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1" name="Google Shape;131;p26"/>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2" name="Google Shape;132;p2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1pPr>
            <a:lvl2pPr marL="0" lvl="1"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2pPr>
            <a:lvl3pPr marL="0" lvl="2"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3pPr>
            <a:lvl4pPr marL="0" lvl="3"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4pPr>
            <a:lvl5pPr marL="0" lvl="4"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5pPr>
            <a:lvl6pPr marL="0" lvl="5"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6pPr>
            <a:lvl7pPr marL="0" lvl="6"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7pPr>
            <a:lvl8pPr marL="0" lvl="7"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8pPr>
            <a:lvl9pPr marL="0" lvl="8" indent="0" algn="r">
              <a:lnSpc>
                <a:spcPct val="100000"/>
              </a:lnSpc>
              <a:spcBef>
                <a:spcPts val="0"/>
              </a:spcBef>
              <a:buClr>
                <a:srgbClr val="888888"/>
              </a:buClr>
              <a:buSzPts val="1200"/>
              <a:buFont typeface="Rockwell"/>
              <a:buNone/>
              <a:defRPr sz="1200" b="0" strike="noStrik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1/7/25</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722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8"/>
          <p:cNvSpPr txBox="1">
            <a:spLocks noGrp="1"/>
          </p:cNvSpPr>
          <p:nvPr>
            <p:ph type="body" idx="1"/>
          </p:nvPr>
        </p:nvSpPr>
        <p:spPr>
          <a:xfrm>
            <a:off x="838080" y="1825560"/>
            <a:ext cx="1051524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0" name="Google Shape;140;p2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41"/>
        <p:cNvGrpSpPr/>
        <p:nvPr/>
      </p:nvGrpSpPr>
      <p:grpSpPr>
        <a:xfrm>
          <a:off x="0" y="0"/>
          <a:ext cx="0" cy="0"/>
          <a:chOff x="0" y="0"/>
          <a:chExt cx="0" cy="0"/>
        </a:xfrm>
      </p:grpSpPr>
      <p:sp>
        <p:nvSpPr>
          <p:cNvPr id="142" name="Google Shape;142;p2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subTitle" idx="1"/>
          </p:nvPr>
        </p:nvSpPr>
        <p:spPr>
          <a:xfrm>
            <a:off x="838080" y="1825560"/>
            <a:ext cx="10515240" cy="43509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0" name="Google Shape;150;p31"/>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1" name="Google Shape;151;p3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2"/>
        <p:cNvGrpSpPr/>
        <p:nvPr/>
      </p:nvGrpSpPr>
      <p:grpSpPr>
        <a:xfrm>
          <a:off x="0" y="0"/>
          <a:ext cx="0" cy="0"/>
          <a:chOff x="0" y="0"/>
          <a:chExt cx="0" cy="0"/>
        </a:xfrm>
      </p:grpSpPr>
      <p:sp>
        <p:nvSpPr>
          <p:cNvPr id="153" name="Google Shape;153;p32"/>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32"/>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55"/>
        <p:cNvGrpSpPr/>
        <p:nvPr/>
      </p:nvGrpSpPr>
      <p:grpSpPr>
        <a:xfrm>
          <a:off x="0" y="0"/>
          <a:ext cx="0" cy="0"/>
          <a:chOff x="0" y="0"/>
          <a:chExt cx="0" cy="0"/>
        </a:xfrm>
      </p:grpSpPr>
      <p:sp>
        <p:nvSpPr>
          <p:cNvPr id="156" name="Google Shape;156;p33"/>
          <p:cNvSpPr txBox="1">
            <a:spLocks noGrp="1"/>
          </p:cNvSpPr>
          <p:nvPr>
            <p:ph type="subTitle" idx="1"/>
          </p:nvPr>
        </p:nvSpPr>
        <p:spPr>
          <a:xfrm>
            <a:off x="838080" y="365040"/>
            <a:ext cx="10515240" cy="614412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3"/>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58"/>
        <p:cNvGrpSpPr/>
        <p:nvPr/>
      </p:nvGrpSpPr>
      <p:grpSpPr>
        <a:xfrm>
          <a:off x="0" y="0"/>
          <a:ext cx="0" cy="0"/>
          <a:chOff x="0" y="0"/>
          <a:chExt cx="0" cy="0"/>
        </a:xfrm>
      </p:grpSpPr>
      <p:sp>
        <p:nvSpPr>
          <p:cNvPr id="159" name="Google Shape;159;p34"/>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34"/>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1" name="Google Shape;161;p34"/>
          <p:cNvSpPr txBox="1">
            <a:spLocks noGrp="1"/>
          </p:cNvSpPr>
          <p:nvPr>
            <p:ph type="body" idx="2"/>
          </p:nvPr>
        </p:nvSpPr>
        <p:spPr>
          <a:xfrm>
            <a:off x="622620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2" name="Google Shape;162;p34"/>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3" name="Google Shape;163;p3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64"/>
        <p:cNvGrpSpPr/>
        <p:nvPr/>
      </p:nvGrpSpPr>
      <p:grpSpPr>
        <a:xfrm>
          <a:off x="0" y="0"/>
          <a:ext cx="0" cy="0"/>
          <a:chOff x="0" y="0"/>
          <a:chExt cx="0" cy="0"/>
        </a:xfrm>
      </p:grpSpPr>
      <p:sp>
        <p:nvSpPr>
          <p:cNvPr id="165" name="Google Shape;165;p35"/>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5"/>
          <p:cNvSpPr txBox="1">
            <a:spLocks noGrp="1"/>
          </p:cNvSpPr>
          <p:nvPr>
            <p:ph type="body" idx="1"/>
          </p:nvPr>
        </p:nvSpPr>
        <p:spPr>
          <a:xfrm>
            <a:off x="838080" y="1825560"/>
            <a:ext cx="5131080" cy="4350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7" name="Google Shape;167;p35"/>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8" name="Google Shape;168;p35"/>
          <p:cNvSpPr txBox="1">
            <a:spLocks noGrp="1"/>
          </p:cNvSpPr>
          <p:nvPr>
            <p:ph type="body" idx="3"/>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9" name="Google Shape;169;p35"/>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70"/>
        <p:cNvGrpSpPr/>
        <p:nvPr/>
      </p:nvGrpSpPr>
      <p:grpSpPr>
        <a:xfrm>
          <a:off x="0" y="0"/>
          <a:ext cx="0" cy="0"/>
          <a:chOff x="0" y="0"/>
          <a:chExt cx="0" cy="0"/>
        </a:xfrm>
      </p:grpSpPr>
      <p:sp>
        <p:nvSpPr>
          <p:cNvPr id="171" name="Google Shape;171;p36"/>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36"/>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3" name="Google Shape;173;p36"/>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4" name="Google Shape;174;p36"/>
          <p:cNvSpPr txBox="1">
            <a:spLocks noGrp="1"/>
          </p:cNvSpPr>
          <p:nvPr>
            <p:ph type="body" idx="3"/>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5" name="Google Shape;175;p36"/>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76"/>
        <p:cNvGrpSpPr/>
        <p:nvPr/>
      </p:nvGrpSpPr>
      <p:grpSpPr>
        <a:xfrm>
          <a:off x="0" y="0"/>
          <a:ext cx="0" cy="0"/>
          <a:chOff x="0" y="0"/>
          <a:chExt cx="0" cy="0"/>
        </a:xfrm>
      </p:grpSpPr>
      <p:sp>
        <p:nvSpPr>
          <p:cNvPr id="177" name="Google Shape;177;p37"/>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37"/>
          <p:cNvSpPr txBox="1">
            <a:spLocks noGrp="1"/>
          </p:cNvSpPr>
          <p:nvPr>
            <p:ph type="body" idx="1"/>
          </p:nvPr>
        </p:nvSpPr>
        <p:spPr>
          <a:xfrm>
            <a:off x="838080" y="182556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79" name="Google Shape;179;p37"/>
          <p:cNvSpPr txBox="1">
            <a:spLocks noGrp="1"/>
          </p:cNvSpPr>
          <p:nvPr>
            <p:ph type="body" idx="2"/>
          </p:nvPr>
        </p:nvSpPr>
        <p:spPr>
          <a:xfrm>
            <a:off x="838080" y="4098240"/>
            <a:ext cx="1051524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0" name="Google Shape;180;p3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81"/>
        <p:cNvGrpSpPr/>
        <p:nvPr/>
      </p:nvGrpSpPr>
      <p:grpSpPr>
        <a:xfrm>
          <a:off x="0" y="0"/>
          <a:ext cx="0" cy="0"/>
          <a:chOff x="0" y="0"/>
          <a:chExt cx="0" cy="0"/>
        </a:xfrm>
      </p:grpSpPr>
      <p:sp>
        <p:nvSpPr>
          <p:cNvPr id="182" name="Google Shape;182;p38"/>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38"/>
          <p:cNvSpPr txBox="1">
            <a:spLocks noGrp="1"/>
          </p:cNvSpPr>
          <p:nvPr>
            <p:ph type="body" idx="1"/>
          </p:nvPr>
        </p:nvSpPr>
        <p:spPr>
          <a:xfrm>
            <a:off x="83808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4" name="Google Shape;184;p38"/>
          <p:cNvSpPr txBox="1">
            <a:spLocks noGrp="1"/>
          </p:cNvSpPr>
          <p:nvPr>
            <p:ph type="body" idx="2"/>
          </p:nvPr>
        </p:nvSpPr>
        <p:spPr>
          <a:xfrm>
            <a:off x="6226200" y="182556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5" name="Google Shape;185;p38"/>
          <p:cNvSpPr txBox="1">
            <a:spLocks noGrp="1"/>
          </p:cNvSpPr>
          <p:nvPr>
            <p:ph type="body" idx="3"/>
          </p:nvPr>
        </p:nvSpPr>
        <p:spPr>
          <a:xfrm>
            <a:off x="83808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6" name="Google Shape;186;p38"/>
          <p:cNvSpPr txBox="1">
            <a:spLocks noGrp="1"/>
          </p:cNvSpPr>
          <p:nvPr>
            <p:ph type="body" idx="4"/>
          </p:nvPr>
        </p:nvSpPr>
        <p:spPr>
          <a:xfrm>
            <a:off x="6226200" y="4098240"/>
            <a:ext cx="513108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7" name="Google Shape;187;p38"/>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88"/>
        <p:cNvGrpSpPr/>
        <p:nvPr/>
      </p:nvGrpSpPr>
      <p:grpSpPr>
        <a:xfrm>
          <a:off x="0" y="0"/>
          <a:ext cx="0" cy="0"/>
          <a:chOff x="0" y="0"/>
          <a:chExt cx="0" cy="0"/>
        </a:xfrm>
      </p:grpSpPr>
      <p:sp>
        <p:nvSpPr>
          <p:cNvPr id="189" name="Google Shape;189;p39"/>
          <p:cNvSpPr txBox="1">
            <a:spLocks noGrp="1"/>
          </p:cNvSpPr>
          <p:nvPr>
            <p:ph type="title"/>
          </p:nvPr>
        </p:nvSpPr>
        <p:spPr>
          <a:xfrm>
            <a:off x="838080" y="365040"/>
            <a:ext cx="10515240" cy="1325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39"/>
          <p:cNvSpPr txBox="1">
            <a:spLocks noGrp="1"/>
          </p:cNvSpPr>
          <p:nvPr>
            <p:ph type="body" idx="1"/>
          </p:nvPr>
        </p:nvSpPr>
        <p:spPr>
          <a:xfrm>
            <a:off x="83808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1" name="Google Shape;191;p39"/>
          <p:cNvSpPr txBox="1">
            <a:spLocks noGrp="1"/>
          </p:cNvSpPr>
          <p:nvPr>
            <p:ph type="body" idx="2"/>
          </p:nvPr>
        </p:nvSpPr>
        <p:spPr>
          <a:xfrm>
            <a:off x="439344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2" name="Google Shape;192;p39"/>
          <p:cNvSpPr txBox="1">
            <a:spLocks noGrp="1"/>
          </p:cNvSpPr>
          <p:nvPr>
            <p:ph type="body" idx="3"/>
          </p:nvPr>
        </p:nvSpPr>
        <p:spPr>
          <a:xfrm>
            <a:off x="7949160" y="182556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3" name="Google Shape;193;p39"/>
          <p:cNvSpPr txBox="1">
            <a:spLocks noGrp="1"/>
          </p:cNvSpPr>
          <p:nvPr>
            <p:ph type="body" idx="4"/>
          </p:nvPr>
        </p:nvSpPr>
        <p:spPr>
          <a:xfrm>
            <a:off x="83808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4" name="Google Shape;194;p39"/>
          <p:cNvSpPr txBox="1">
            <a:spLocks noGrp="1"/>
          </p:cNvSpPr>
          <p:nvPr>
            <p:ph type="body" idx="5"/>
          </p:nvPr>
        </p:nvSpPr>
        <p:spPr>
          <a:xfrm>
            <a:off x="439344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5" name="Google Shape;195;p39"/>
          <p:cNvSpPr txBox="1">
            <a:spLocks noGrp="1"/>
          </p:cNvSpPr>
          <p:nvPr>
            <p:ph type="body" idx="6"/>
          </p:nvPr>
        </p:nvSpPr>
        <p:spPr>
          <a:xfrm>
            <a:off x="7949160" y="4098240"/>
            <a:ext cx="3385800" cy="2075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6" name="Google Shape;196;p39"/>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lvl="0"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1pPr>
            <a:lvl2pPr marL="0" lvl="1"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2pPr>
            <a:lvl3pPr marL="0" lvl="2"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3pPr>
            <a:lvl4pPr marL="0" lvl="3"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4pPr>
            <a:lvl5pPr marL="0" lvl="4"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5pPr>
            <a:lvl6pPr marL="0" lvl="5"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6pPr>
            <a:lvl7pPr marL="0" lvl="6"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7pPr>
            <a:lvl8pPr marL="0" lvl="7"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8pPr>
            <a:lvl9pPr marL="0" lvl="8" indent="0" algn="r">
              <a:lnSpc>
                <a:spcPct val="100000"/>
              </a:lnSpc>
              <a:spcBef>
                <a:spcPts val="0"/>
              </a:spcBef>
              <a:buClr>
                <a:srgbClr val="FFFFFF"/>
              </a:buClr>
              <a:buSzPts val="1200"/>
              <a:buFont typeface="Rockwell"/>
              <a:buNone/>
              <a:defRPr sz="1200" b="0" strike="noStrik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49539"/>
            <a:lum/>
          </a:blip>
          <a:srcRect/>
          <a:tile tx="0" ty="0" sx="100000" sy="100000" flip="none" algn="tl"/>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523880" y="1122480"/>
            <a:ext cx="9143640" cy="2387160"/>
          </a:xfrm>
          <a:prstGeom prst="rect">
            <a:avLst/>
          </a:prstGeom>
          <a:noFill/>
          <a:ln>
            <a:noFill/>
          </a:ln>
        </p:spPr>
        <p:txBody>
          <a:bodyPr spcFirstLastPara="1" wrap="square" lIns="45700" tIns="45000" rIns="45700" bIns="45000"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body" idx="1"/>
          </p:nvPr>
        </p:nvSpPr>
        <p:spPr>
          <a:xfrm>
            <a:off x="1523880" y="3602160"/>
            <a:ext cx="9143640" cy="165528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8" name="Google Shape;8;p1"/>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1pPr>
            <a:lvl2pPr marL="0" marR="0" lvl="1"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2pPr>
            <a:lvl3pPr marL="0" marR="0" lvl="2"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3pPr>
            <a:lvl4pPr marL="0" marR="0" lvl="3"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4pPr>
            <a:lvl5pPr marL="0" marR="0" lvl="4"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5pPr>
            <a:lvl6pPr marL="0" marR="0" lvl="5"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6pPr>
            <a:lvl7pPr marL="0" marR="0" lvl="6"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7pPr>
            <a:lvl8pPr marL="0" marR="0" lvl="7"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8pPr>
            <a:lvl9pPr marL="0" marR="0" lvl="8"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539"/>
            <a:lum/>
          </a:blip>
          <a:srcRect/>
          <a:tile tx="0" ty="0" sx="100000" sy="100000" flip="none" algn="tl"/>
        </a:blip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1" name="Google Shape;71;p14"/>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2" name="Google Shape;72;p14"/>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1pPr>
            <a:lvl2pPr marL="0" marR="0" lvl="1"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2pPr>
            <a:lvl3pPr marL="0" marR="0" lvl="2"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3pPr>
            <a:lvl4pPr marL="0" marR="0" lvl="3"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4pPr>
            <a:lvl5pPr marL="0" marR="0" lvl="4"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5pPr>
            <a:lvl6pPr marL="0" marR="0" lvl="5"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6pPr>
            <a:lvl7pPr marL="0" marR="0" lvl="6"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7pPr>
            <a:lvl8pPr marL="0" marR="0" lvl="7"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8pPr>
            <a:lvl9pPr marL="0" marR="0" lvl="8" indent="0" algn="r" rtl="0">
              <a:lnSpc>
                <a:spcPct val="100000"/>
              </a:lnSpc>
              <a:spcBef>
                <a:spcPts val="0"/>
              </a:spcBef>
              <a:buClr>
                <a:srgbClr val="888888"/>
              </a:buClr>
              <a:buSzPts val="1200"/>
              <a:buFont typeface="Rockwell"/>
              <a:buNone/>
              <a:defRPr sz="12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8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49539"/>
            <a:lum/>
          </a:blip>
          <a:srcRect/>
          <a:tile tx="0" ty="0" sx="100000" sy="100000" flip="none" algn="tl"/>
        </a:blipFill>
        <a:effectLst/>
      </p:bgPr>
    </p:bg>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35" name="Google Shape;135;p27"/>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36" name="Google Shape;136;p27"/>
          <p:cNvSpPr txBox="1">
            <a:spLocks noGrp="1"/>
          </p:cNvSpPr>
          <p:nvPr>
            <p:ph type="sldNum" idx="12"/>
          </p:nvPr>
        </p:nvSpPr>
        <p:spPr>
          <a:xfrm>
            <a:off x="11054520" y="6400440"/>
            <a:ext cx="298800" cy="276480"/>
          </a:xfrm>
          <a:prstGeom prst="rect">
            <a:avLst/>
          </a:prstGeom>
          <a:noFill/>
          <a:ln>
            <a:noFill/>
          </a:ln>
        </p:spPr>
        <p:txBody>
          <a:bodyPr spcFirstLastPara="1" wrap="square" lIns="45700" tIns="45000" rIns="45700" bIns="45000" anchor="ctr" anchorCtr="0">
            <a:noAutofit/>
          </a:bodyPr>
          <a:lstStyle>
            <a:lvl1pPr marL="0" marR="0" lvl="0"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1pPr>
            <a:lvl2pPr marL="0" marR="0" lvl="1"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2pPr>
            <a:lvl3pPr marL="0" marR="0" lvl="2"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3pPr>
            <a:lvl4pPr marL="0" marR="0" lvl="3"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4pPr>
            <a:lvl5pPr marL="0" marR="0" lvl="4"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5pPr>
            <a:lvl6pPr marL="0" marR="0" lvl="5"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6pPr>
            <a:lvl7pPr marL="0" marR="0" lvl="6"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7pPr>
            <a:lvl8pPr marL="0" marR="0" lvl="7"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8pPr>
            <a:lvl9pPr marL="0" marR="0" lvl="8" indent="0" algn="r" rtl="0">
              <a:lnSpc>
                <a:spcPct val="100000"/>
              </a:lnSpc>
              <a:spcBef>
                <a:spcPts val="0"/>
              </a:spcBef>
              <a:buClr>
                <a:srgbClr val="FFFFFF"/>
              </a:buClr>
              <a:buSzPts val="1200"/>
              <a:buFont typeface="Rockwell"/>
              <a:buNone/>
              <a:defRPr sz="1200" b="0" i="0" u="none" strike="noStrike" cap="non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4.xml"/><Relationship Id="rId16"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mailto:jerrydowner@yourcastle.co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00"/>
        <p:cNvGrpSpPr/>
        <p:nvPr/>
      </p:nvGrpSpPr>
      <p:grpSpPr>
        <a:xfrm>
          <a:off x="0" y="0"/>
          <a:ext cx="0" cy="0"/>
          <a:chOff x="0" y="0"/>
          <a:chExt cx="0" cy="0"/>
        </a:xfrm>
      </p:grpSpPr>
      <p:sp>
        <p:nvSpPr>
          <p:cNvPr id="201" name="Google Shape;201;p40"/>
          <p:cNvSpPr txBox="1">
            <a:spLocks noGrp="1"/>
          </p:cNvSpPr>
          <p:nvPr>
            <p:ph type="title"/>
          </p:nvPr>
        </p:nvSpPr>
        <p:spPr>
          <a:xfrm>
            <a:off x="1646640" y="921600"/>
            <a:ext cx="9143640" cy="1319040"/>
          </a:xfrm>
          <a:prstGeom prst="rect">
            <a:avLst/>
          </a:prstGeom>
          <a:noFill/>
          <a:ln>
            <a:noFill/>
          </a:ln>
        </p:spPr>
        <p:txBody>
          <a:bodyPr spcFirstLastPara="1" wrap="square" lIns="45700" tIns="45000" rIns="45700" bIns="45000" anchor="b" anchorCtr="0">
            <a:noAutofit/>
          </a:bodyPr>
          <a:lstStyle/>
          <a:p>
            <a:pPr marL="0" lvl="0" indent="0" algn="ctr" rtl="0">
              <a:lnSpc>
                <a:spcPct val="90000"/>
              </a:lnSpc>
              <a:spcBef>
                <a:spcPts val="0"/>
              </a:spcBef>
              <a:spcAft>
                <a:spcPts val="0"/>
              </a:spcAft>
              <a:buClr>
                <a:srgbClr val="000000"/>
              </a:buClr>
              <a:buSzPts val="5400"/>
              <a:buFont typeface="Rockwell"/>
              <a:buNone/>
            </a:pPr>
            <a:r>
              <a:rPr lang="en-US" sz="5400" b="0" strike="noStrike" dirty="0">
                <a:solidFill>
                  <a:srgbClr val="000000"/>
                </a:solidFill>
                <a:latin typeface="Verdana Pro" panose="020B0604030504040204" pitchFamily="34" charset="0"/>
                <a:ea typeface="Rockwell"/>
                <a:cs typeface="Rockwell"/>
                <a:sym typeface="Rockwell"/>
              </a:rPr>
              <a:t>Jerry Downer</a:t>
            </a:r>
            <a:br>
              <a:rPr lang="en-US" sz="5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Realtor / Broker Associate</a:t>
            </a:r>
            <a:br>
              <a:rPr lang="en-US" sz="1600" b="0" strike="noStrike" dirty="0">
                <a:solidFill>
                  <a:srgbClr val="000000"/>
                </a:solidFill>
                <a:latin typeface="Verdana Pro" panose="020B0604030504040204" pitchFamily="34" charset="0"/>
                <a:ea typeface="Rockwell"/>
                <a:cs typeface="Rockwell"/>
                <a:sym typeface="Rockwell"/>
              </a:rPr>
            </a:br>
            <a:br>
              <a:rPr lang="en-US" sz="1600" b="0" strike="noStrike" dirty="0">
                <a:solidFill>
                  <a:srgbClr val="000000"/>
                </a:solidFill>
                <a:latin typeface="Verdana Pro" panose="020B0604030504040204" pitchFamily="34" charset="0"/>
                <a:ea typeface="Rockwell"/>
                <a:cs typeface="Rockwell"/>
                <a:sym typeface="Rockwell"/>
              </a:rPr>
            </a:br>
            <a:r>
              <a:rPr lang="en-US" sz="1600" b="0" strike="noStrike" dirty="0">
                <a:solidFill>
                  <a:srgbClr val="000000"/>
                </a:solidFill>
                <a:latin typeface="Verdana Pro" panose="020B0604030504040204" pitchFamily="34" charset="0"/>
                <a:ea typeface="Rockwell"/>
                <a:cs typeface="Rockwell"/>
                <a:sym typeface="Rockwell"/>
              </a:rPr>
              <a:t>REAL Real Estate</a:t>
            </a:r>
            <a:br>
              <a:rPr lang="en-US" sz="1600" dirty="0">
                <a:latin typeface="Verdana Pro" panose="020B0604030504040204" pitchFamily="34" charset="0"/>
              </a:rPr>
            </a:br>
            <a:endParaRPr sz="1600" b="0" strike="noStrike" dirty="0">
              <a:solidFill>
                <a:srgbClr val="000000"/>
              </a:solidFill>
              <a:latin typeface="Verdana Pro" panose="020B0604030504040204" pitchFamily="34" charset="0"/>
              <a:ea typeface="Calibri"/>
              <a:cs typeface="Calibri"/>
              <a:sym typeface="Calibri"/>
            </a:endParaRPr>
          </a:p>
        </p:txBody>
      </p:sp>
      <p:sp>
        <p:nvSpPr>
          <p:cNvPr id="202" name="Google Shape;202;p40"/>
          <p:cNvSpPr txBox="1">
            <a:spLocks noGrp="1"/>
          </p:cNvSpPr>
          <p:nvPr>
            <p:ph type="subTitle" idx="1"/>
          </p:nvPr>
        </p:nvSpPr>
        <p:spPr>
          <a:xfrm>
            <a:off x="1916640" y="4932360"/>
            <a:ext cx="9143640" cy="1655280"/>
          </a:xfrm>
          <a:prstGeom prst="rect">
            <a:avLst/>
          </a:prstGeom>
          <a:noFill/>
          <a:ln>
            <a:noFill/>
          </a:ln>
        </p:spPr>
        <p:txBody>
          <a:bodyPr spcFirstLastPara="1" wrap="square" lIns="45700" tIns="45000" rIns="45700" bIns="45000" anchor="t" anchorCtr="0">
            <a:noAutofit/>
          </a:bodyPr>
          <a:lstStyle/>
          <a:p>
            <a:pPr marL="0" marR="0" lvl="0" indent="0" algn="ctr" rtl="0">
              <a:lnSpc>
                <a:spcPct val="90000"/>
              </a:lnSpc>
              <a:spcBef>
                <a:spcPts val="0"/>
              </a:spcBef>
              <a:spcAft>
                <a:spcPts val="0"/>
              </a:spcAft>
              <a:buClr>
                <a:srgbClr val="000000"/>
              </a:buClr>
              <a:buSzPts val="2400"/>
              <a:buFont typeface="Rockwell"/>
              <a:buNone/>
            </a:pPr>
            <a:r>
              <a:rPr lang="en-US" sz="2400" b="0" i="0" u="none" strike="noStrike" cap="none" dirty="0">
                <a:solidFill>
                  <a:srgbClr val="000000"/>
                </a:solidFill>
                <a:latin typeface="Verdana Pro" panose="020B0604030504040204" pitchFamily="34" charset="0"/>
                <a:ea typeface="Rockwell"/>
                <a:cs typeface="Rockwell"/>
                <a:sym typeface="Rockwell"/>
              </a:rPr>
              <a:t>Serving Colorado’s Real Estate Needs Since 2006</a:t>
            </a:r>
            <a:endParaRPr sz="2400" b="0" i="0" u="none" strike="noStrike" cap="none" dirty="0">
              <a:solidFill>
                <a:srgbClr val="000000"/>
              </a:solidFill>
              <a:latin typeface="Verdana Pro" panose="020B0604030504040204" pitchFamily="34" charset="0"/>
              <a:sym typeface="Arial"/>
            </a:endParaRPr>
          </a:p>
          <a:p>
            <a:pPr marL="0" marR="0" lvl="0" indent="0" algn="ctr" rtl="0">
              <a:lnSpc>
                <a:spcPct val="90000"/>
              </a:lnSpc>
              <a:spcBef>
                <a:spcPts val="1001"/>
              </a:spcBef>
              <a:spcAft>
                <a:spcPts val="0"/>
              </a:spcAft>
              <a:buSzPts val="2400"/>
              <a:buFont typeface="Arial"/>
              <a:buNone/>
            </a:pPr>
            <a:endParaRPr sz="2400" b="0" i="0" u="none" strike="noStrike" cap="none" dirty="0">
              <a:solidFill>
                <a:srgbClr val="000000"/>
              </a:solidFill>
              <a:latin typeface="Verdana Pro" panose="020B0604030504040204" pitchFamily="34" charset="0"/>
              <a:sym typeface="Arial"/>
            </a:endParaRPr>
          </a:p>
          <a:p>
            <a:pPr marL="0" marR="0" lvl="0" indent="0" algn="ctr" rtl="0">
              <a:lnSpc>
                <a:spcPct val="90000"/>
              </a:lnSpc>
              <a:spcBef>
                <a:spcPts val="1001"/>
              </a:spcBef>
              <a:spcAft>
                <a:spcPts val="0"/>
              </a:spcAft>
              <a:buClr>
                <a:srgbClr val="000000"/>
              </a:buClr>
              <a:buSzPts val="2400"/>
              <a:buFont typeface="Rockwell"/>
              <a:buNone/>
            </a:pPr>
            <a:r>
              <a:rPr lang="en-US" sz="2400" b="0" i="0" u="none" strike="noStrike" cap="none" dirty="0">
                <a:solidFill>
                  <a:srgbClr val="000000"/>
                </a:solidFill>
                <a:latin typeface="Verdana Pro" panose="020B0604030504040204" pitchFamily="34" charset="0"/>
                <a:ea typeface="Rockwell"/>
                <a:cs typeface="Rockwell"/>
                <a:sym typeface="Rockwell"/>
              </a:rPr>
              <a:t>A Colorado Resident Since 1964</a:t>
            </a:r>
            <a:endParaRPr sz="2400" b="0" i="0" u="none" strike="noStrike" cap="none" dirty="0">
              <a:solidFill>
                <a:srgbClr val="000000"/>
              </a:solidFill>
              <a:latin typeface="Verdana Pro" panose="020B0604030504040204" pitchFamily="34" charset="0"/>
              <a:sym typeface="Arial"/>
            </a:endParaRPr>
          </a:p>
        </p:txBody>
      </p:sp>
      <p:pic>
        <p:nvPicPr>
          <p:cNvPr id="203" name="Google Shape;203;p40"/>
          <p:cNvPicPr preferRelativeResize="0"/>
          <p:nvPr/>
        </p:nvPicPr>
        <p:blipFill>
          <a:blip r:embed="rId3"/>
          <a:srcRect/>
          <a:stretch/>
        </p:blipFill>
        <p:spPr>
          <a:xfrm>
            <a:off x="4905774" y="2759853"/>
            <a:ext cx="2625372" cy="1208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07"/>
        <p:cNvGrpSpPr/>
        <p:nvPr/>
      </p:nvGrpSpPr>
      <p:grpSpPr>
        <a:xfrm>
          <a:off x="0" y="0"/>
          <a:ext cx="0" cy="0"/>
          <a:chOff x="0" y="0"/>
          <a:chExt cx="0" cy="0"/>
        </a:xfrm>
      </p:grpSpPr>
      <p:sp>
        <p:nvSpPr>
          <p:cNvPr id="208" name="Google Shape;208;p41"/>
          <p:cNvSpPr txBox="1">
            <a:spLocks noGrp="1"/>
          </p:cNvSpPr>
          <p:nvPr>
            <p:ph type="body" idx="1"/>
          </p:nvPr>
        </p:nvSpPr>
        <p:spPr>
          <a:xfrm>
            <a:off x="5241240" y="518760"/>
            <a:ext cx="6120000" cy="5820120"/>
          </a:xfrm>
          <a:prstGeom prst="rect">
            <a:avLst/>
          </a:prstGeom>
          <a:noFill/>
          <a:ln>
            <a:noFill/>
          </a:ln>
        </p:spPr>
        <p:txBody>
          <a:bodyPr spcFirstLastPara="1" wrap="square" lIns="45700" tIns="45000" rIns="45700" bIns="45000" anchor="t" anchorCtr="0">
            <a:no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Welcome,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endParaRPr lang="en-US" sz="1300" b="0" i="0" u="none" strike="noStrike" cap="none" dirty="0">
              <a:solidFill>
                <a:srgbClr val="54291E"/>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I realize that you have a choice when hiring an agent to help you sell your home and truly appreciate the opportunity to present my proven approach and the results I’ve achieved for my clients. As your agent, there are several services you can expect me to provide, including:</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Accurately pricing your home,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Enhancing the perceived – and real – value of your home, enabling you to realize a higher selling price,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Providing unmatched marketing including professional staging, photography, and video</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Securing a qualified buyer within your specific time frame,</a:t>
            </a:r>
            <a:endParaRPr sz="1300" b="0" i="0" u="none" strike="noStrike" cap="none" dirty="0">
              <a:solidFill>
                <a:srgbClr val="000000"/>
              </a:solidFill>
              <a:latin typeface="Verdana Pro" panose="020B0604030504040204" pitchFamily="34" charset="0"/>
              <a:ea typeface="Rockwell"/>
              <a:cs typeface="Rockwell"/>
              <a:sym typeface="Rockwell"/>
            </a:endParaRPr>
          </a:p>
          <a:p>
            <a:pPr marL="228600" marR="0" lvl="0" indent="-228600" algn="l" rtl="0">
              <a:lnSpc>
                <a:spcPct val="141750"/>
              </a:lnSpc>
              <a:spcBef>
                <a:spcPts val="0"/>
              </a:spcBef>
              <a:spcAft>
                <a:spcPts val="0"/>
              </a:spcAft>
              <a:buClr>
                <a:srgbClr val="54291E"/>
              </a:buClr>
              <a:buSzPts val="1200"/>
              <a:buFont typeface="Arial"/>
              <a:buChar char="•"/>
            </a:pPr>
            <a:r>
              <a:rPr lang="en-US" sz="1300" b="0" i="0" u="none" strike="noStrike" cap="none" dirty="0">
                <a:solidFill>
                  <a:srgbClr val="54291E"/>
                </a:solidFill>
                <a:latin typeface="Verdana Pro" panose="020B0604030504040204" pitchFamily="34" charset="0"/>
                <a:ea typeface="Rockwell"/>
                <a:cs typeface="Rockwell"/>
                <a:sym typeface="Rockwell"/>
              </a:rPr>
              <a:t>Helping you avoid the two main reasons that sales fall apart – low lender appraisals and home inspection objection issues.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68040"/>
              </a:lnSpc>
              <a:spcBef>
                <a:spcPts val="0"/>
              </a:spcBef>
              <a:spcAft>
                <a:spcPts val="0"/>
              </a:spcAft>
              <a:buSzPts val="2500"/>
              <a:buFont typeface="Arial"/>
              <a:buNone/>
            </a:pP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Regardless of the price of your home, when you hire me as your Realtor, both you – and your home – will be prepared for a successful sale.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68040"/>
              </a:lnSpc>
              <a:spcBef>
                <a:spcPts val="0"/>
              </a:spcBef>
              <a:spcAft>
                <a:spcPts val="0"/>
              </a:spcAft>
              <a:buSzPts val="2500"/>
              <a:buFont typeface="Arial"/>
              <a:buNone/>
            </a:pP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Warm regards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Jerry Downer</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41750"/>
              </a:lnSpc>
              <a:spcBef>
                <a:spcPts val="0"/>
              </a:spcBef>
              <a:spcAft>
                <a:spcPts val="0"/>
              </a:spcAft>
              <a:buClr>
                <a:srgbClr val="54291E"/>
              </a:buClr>
              <a:buSzPts val="1200"/>
              <a:buFont typeface="Rockwell"/>
              <a:buNone/>
            </a:pPr>
            <a:r>
              <a:rPr lang="en-US" sz="1400" dirty="0">
                <a:latin typeface="Verdana Pro" panose="020B0604030504040204" pitchFamily="34" charset="0"/>
                <a:ea typeface="Rockwell"/>
                <a:cs typeface="Rockwell"/>
                <a:sym typeface="Rockwell"/>
              </a:rPr>
              <a:t>REAL</a:t>
            </a:r>
            <a:r>
              <a:rPr lang="en-US" sz="1400" b="0" strike="noStrike" dirty="0">
                <a:solidFill>
                  <a:srgbClr val="000000"/>
                </a:solidFill>
                <a:latin typeface="Verdana Pro" panose="020B0604030504040204" pitchFamily="34" charset="0"/>
                <a:ea typeface="Rockwell"/>
                <a:cs typeface="Rockwell"/>
                <a:sym typeface="Rockwell"/>
              </a:rPr>
              <a:t> Real Estate </a:t>
            </a:r>
          </a:p>
          <a:p>
            <a:pPr marL="0" marR="0" lvl="0" indent="0" algn="l" rtl="0">
              <a:lnSpc>
                <a:spcPct val="141750"/>
              </a:lnSpc>
              <a:spcBef>
                <a:spcPts val="0"/>
              </a:spcBef>
              <a:spcAft>
                <a:spcPts val="0"/>
              </a:spcAft>
              <a:buClr>
                <a:srgbClr val="54291E"/>
              </a:buClr>
              <a:buSzPts val="1200"/>
              <a:buFont typeface="Rockwell"/>
              <a:buNone/>
            </a:pPr>
            <a:r>
              <a:rPr lang="en-US" sz="1300" b="0" i="0" u="none" strike="noStrike" cap="none" dirty="0">
                <a:solidFill>
                  <a:srgbClr val="54291E"/>
                </a:solidFill>
                <a:latin typeface="Verdana Pro" panose="020B0604030504040204" pitchFamily="34" charset="0"/>
                <a:ea typeface="Rockwell"/>
                <a:cs typeface="Rockwell"/>
                <a:sym typeface="Rockwell"/>
              </a:rPr>
              <a:t>720-277-9001</a:t>
            </a:r>
            <a:endParaRPr sz="1300" b="0" i="0" u="none" strike="noStrike" cap="none" dirty="0">
              <a:solidFill>
                <a:srgbClr val="000000"/>
              </a:solidFill>
              <a:latin typeface="Verdana Pro" panose="020B0604030504040204" pitchFamily="34" charset="0"/>
              <a:ea typeface="Rockwell"/>
              <a:cs typeface="Rockwell"/>
              <a:sym typeface="Rockwell"/>
            </a:endParaRPr>
          </a:p>
        </p:txBody>
      </p:sp>
      <p:pic>
        <p:nvPicPr>
          <p:cNvPr id="209" name="Google Shape;209;p41" descr="Picture 4"/>
          <p:cNvPicPr preferRelativeResize="0"/>
          <p:nvPr/>
        </p:nvPicPr>
        <p:blipFill rotWithShape="1">
          <a:blip r:embed="rId3">
            <a:alphaModFix/>
          </a:blip>
          <a:srcRect l="41943" t="628" r="20677"/>
          <a:stretch/>
        </p:blipFill>
        <p:spPr>
          <a:xfrm>
            <a:off x="496440" y="987480"/>
            <a:ext cx="4464360" cy="44510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13"/>
        <p:cNvGrpSpPr/>
        <p:nvPr/>
      </p:nvGrpSpPr>
      <p:grpSpPr>
        <a:xfrm>
          <a:off x="0" y="0"/>
          <a:ext cx="0" cy="0"/>
          <a:chOff x="0" y="0"/>
          <a:chExt cx="0" cy="0"/>
        </a:xfrm>
      </p:grpSpPr>
      <p:sp>
        <p:nvSpPr>
          <p:cNvPr id="214" name="Google Shape;214;p42"/>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2400" dirty="0">
                <a:latin typeface="Verdana Pro" panose="020B0604030504040204" pitchFamily="34" charset="0"/>
              </a:rPr>
            </a:br>
            <a:br>
              <a:rPr lang="en-US" sz="2400" dirty="0">
                <a:latin typeface="Verdana Pro" panose="020B0604030504040204" pitchFamily="34" charset="0"/>
              </a:rPr>
            </a:br>
            <a:r>
              <a:rPr lang="en-US" sz="1800" b="1" strike="noStrike" dirty="0">
                <a:solidFill>
                  <a:srgbClr val="000000"/>
                </a:solidFill>
                <a:latin typeface="Verdana Pro" panose="020B0604030504040204" pitchFamily="34" charset="0"/>
                <a:ea typeface="Rockwell"/>
                <a:cs typeface="Rockwell"/>
                <a:sym typeface="Rockwell"/>
              </a:rPr>
              <a:t>Far beyond the minimum legal requirements lightly used by most agents.</a:t>
            </a:r>
            <a:endParaRPr sz="1800" b="0" strike="noStrike" dirty="0">
              <a:solidFill>
                <a:srgbClr val="000000"/>
              </a:solidFill>
              <a:latin typeface="Verdana Pro" panose="020B0604030504040204" pitchFamily="34" charset="0"/>
              <a:ea typeface="Calibri"/>
              <a:cs typeface="Calibri"/>
              <a:sym typeface="Calibri"/>
            </a:endParaRPr>
          </a:p>
        </p:txBody>
      </p:sp>
      <p:sp>
        <p:nvSpPr>
          <p:cNvPr id="215" name="Google Shape;215;p42"/>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The Colorado Department of Real Estate requires all agents to provide certain minimum services to every client.  While I won't list every one of them here, they don't really relate to marketing.  Rather those services are more closely related to confidentiality, fiduciary, honesty, reasonable skill and care, among others. I'll provide the full list as part of our Agency Agreement, or if you prefer, I can send you a copy.</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The reason that I mention this is that so many Real Estate Agents consider those minimal items on that list as sufficient and advertise themselves as Full-Service Agents. Seriously.</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So let me just state that yes, we provide everything on that list as a most basic starting point. Then we add a whole bunch more for every Listing including:</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1. </a:t>
            </a:r>
            <a:r>
              <a:rPr lang="en-US" sz="1300" b="1" i="0" strike="noStrike" cap="none" dirty="0">
                <a:solidFill>
                  <a:srgbClr val="000000"/>
                </a:solidFill>
                <a:latin typeface="Verdana Pro" panose="020B0604030504040204" pitchFamily="34" charset="0"/>
                <a:ea typeface="Rockwell"/>
                <a:cs typeface="Rockwell"/>
                <a:sym typeface="Rockwell"/>
              </a:rPr>
              <a:t>Research Ownership and encumbrances</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use our Title Company partners to investigate the ownership history of the property to make certain that there are no hidden liens against the property that would interrupt the sale and cause unintended delays.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2. </a:t>
            </a:r>
            <a:r>
              <a:rPr lang="en-US" sz="1300" b="1" i="0" strike="noStrike" cap="none" dirty="0">
                <a:solidFill>
                  <a:srgbClr val="000000"/>
                </a:solidFill>
                <a:latin typeface="Verdana Pro" panose="020B0604030504040204" pitchFamily="34" charset="0"/>
                <a:ea typeface="Rockwell"/>
                <a:cs typeface="Rockwell"/>
                <a:sym typeface="Rockwell"/>
              </a:rPr>
              <a:t>We protect your property</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Most agents in the Denver area use cheap hardware store lockboxes that have a fixed combination code. These are inherently unsafe because it's very easy for a bad actor to steal the code and come back later and ransack the house...or worse.  I can show you how they do it.</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use </a:t>
            </a:r>
            <a:r>
              <a:rPr lang="en-US" sz="1300" b="0" i="0" u="none" strike="noStrike" cap="none" dirty="0" err="1">
                <a:solidFill>
                  <a:srgbClr val="000000"/>
                </a:solidFill>
                <a:latin typeface="Verdana Pro" panose="020B0604030504040204" pitchFamily="34" charset="0"/>
                <a:ea typeface="Rockwell"/>
                <a:cs typeface="Rockwell"/>
                <a:sym typeface="Rockwell"/>
              </a:rPr>
              <a:t>bluetooth</a:t>
            </a:r>
            <a:r>
              <a:rPr lang="en-US" sz="1300" b="0" i="0" u="none" strike="noStrike" cap="none" dirty="0">
                <a:solidFill>
                  <a:srgbClr val="000000"/>
                </a:solidFill>
                <a:latin typeface="Verdana Pro" panose="020B0604030504040204" pitchFamily="34" charset="0"/>
                <a:ea typeface="Rockwell"/>
                <a:cs typeface="Rockwell"/>
                <a:sym typeface="Rockwell"/>
              </a:rPr>
              <a:t>-enabled electronic lockboxes that dynamically change the code for every showing. It is virtually impossible to crack the code.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300" b="0" i="0" u="none" strike="noStrike" cap="none" dirty="0">
              <a:solidFill>
                <a:srgbClr val="000000"/>
              </a:solidFill>
              <a:latin typeface="Rockwell"/>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19"/>
        <p:cNvGrpSpPr/>
        <p:nvPr/>
      </p:nvGrpSpPr>
      <p:grpSpPr>
        <a:xfrm>
          <a:off x="0" y="0"/>
          <a:ext cx="0" cy="0"/>
          <a:chOff x="0" y="0"/>
          <a:chExt cx="0" cy="0"/>
        </a:xfrm>
      </p:grpSpPr>
      <p:sp>
        <p:nvSpPr>
          <p:cNvPr id="220" name="Google Shape;220;p43"/>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1" name="Google Shape;221;p43"/>
          <p:cNvSpPr txBox="1">
            <a:spLocks noGrp="1"/>
          </p:cNvSpPr>
          <p:nvPr>
            <p:ph type="body" idx="1"/>
          </p:nvPr>
        </p:nvSpPr>
        <p:spPr>
          <a:xfrm>
            <a:off x="838080" y="1825560"/>
            <a:ext cx="10515240" cy="435096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3. </a:t>
            </a:r>
            <a:r>
              <a:rPr lang="en-US" sz="1300" b="1" i="0" strike="noStrike" cap="none" dirty="0">
                <a:solidFill>
                  <a:srgbClr val="000000"/>
                </a:solidFill>
                <a:latin typeface="Verdana Pro" panose="020B0604030504040204" pitchFamily="34" charset="0"/>
                <a:ea typeface="Rockwell"/>
                <a:cs typeface="Rockwell"/>
                <a:sym typeface="Rockwell"/>
              </a:rPr>
              <a:t>Professional HDR Photography and Videography</a:t>
            </a:r>
            <a:endParaRPr sz="1300" b="1"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Most people start their home search on the Internet. They scan a page full of pictures looking for something that catches their eye. We only use experienced professional real estate photographers who understand composition, presentation, and exposure. Never settle for less. These photos are your homes' first impression, and you never get a second chance to make a first impression.</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Our photographer will spend anywhere from an hour to 2 hours photographing every aspect of your home so that prospective buyers will be able to tour your home online before they ever even set foot inside your home.</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4. </a:t>
            </a:r>
            <a:r>
              <a:rPr lang="en-US" sz="1300" b="1" i="0" strike="noStrike" cap="none" dirty="0">
                <a:solidFill>
                  <a:srgbClr val="000000"/>
                </a:solidFill>
                <a:latin typeface="Verdana Pro" panose="020B0604030504040204" pitchFamily="34" charset="0"/>
                <a:ea typeface="Rockwell"/>
                <a:cs typeface="Rockwell"/>
                <a:sym typeface="Rockwell"/>
              </a:rPr>
              <a:t>Your home will have its own website</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This website will have detailed information about your home to help the buyers make their decision.  It will have its own virtual tour presentation as well as the HDR photographs.  There will be a discussion of your home’s features, and why they are significant.  This will be much more in-depth than what </a:t>
            </a:r>
            <a:r>
              <a:rPr lang="en-US" sz="1300" dirty="0">
                <a:latin typeface="Verdana Pro" panose="020B0604030504040204" pitchFamily="34" charset="0"/>
                <a:ea typeface="Rockwell"/>
                <a:cs typeface="Rockwell"/>
                <a:sym typeface="Rockwell"/>
              </a:rPr>
              <a:t>can be</a:t>
            </a:r>
            <a:r>
              <a:rPr lang="en-US" sz="1300" b="0" i="0" u="none" strike="noStrike" cap="none" dirty="0">
                <a:solidFill>
                  <a:srgbClr val="000000"/>
                </a:solidFill>
                <a:latin typeface="Verdana Pro" panose="020B0604030504040204" pitchFamily="34" charset="0"/>
                <a:ea typeface="Rockwell"/>
                <a:cs typeface="Rockwell"/>
                <a:sym typeface="Rockwell"/>
              </a:rPr>
              <a:t> found on the MLS.</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5. </a:t>
            </a:r>
            <a:r>
              <a:rPr lang="en-US" sz="1300" b="1" i="0" strike="noStrike" cap="none" dirty="0">
                <a:solidFill>
                  <a:srgbClr val="000000"/>
                </a:solidFill>
                <a:latin typeface="Verdana Pro" panose="020B0604030504040204" pitchFamily="34" charset="0"/>
                <a:ea typeface="Rockwell"/>
                <a:cs typeface="Rockwell"/>
                <a:sym typeface="Rockwell"/>
              </a:rPr>
              <a:t>Your home's listing will be published to all major real estate sites on the Internet</a:t>
            </a:r>
            <a:endParaRPr sz="13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Clr>
                <a:srgbClr val="000000"/>
              </a:buClr>
              <a:buSzPts val="1200"/>
              <a:buFont typeface="Rockwell"/>
              <a:buNone/>
            </a:pPr>
            <a:r>
              <a:rPr lang="en-US" sz="1300" b="0" i="0" u="none" strike="noStrike" cap="none" dirty="0">
                <a:solidFill>
                  <a:srgbClr val="000000"/>
                </a:solidFill>
                <a:latin typeface="Verdana Pro" panose="020B0604030504040204" pitchFamily="34" charset="0"/>
                <a:ea typeface="Rockwell"/>
                <a:cs typeface="Rockwell"/>
                <a:sym typeface="Rockwell"/>
              </a:rPr>
              <a:t>We won't hold back. We want as many eyes as possible to see your home, quickly.  Yes, it will be on Zillow also.</a:t>
            </a:r>
            <a:endParaRPr sz="13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838080" y="365040"/>
            <a:ext cx="10515240" cy="728036"/>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7" name="Google Shape;227;p44"/>
          <p:cNvSpPr txBox="1">
            <a:spLocks noGrp="1"/>
          </p:cNvSpPr>
          <p:nvPr>
            <p:ph type="body" idx="1"/>
          </p:nvPr>
        </p:nvSpPr>
        <p:spPr>
          <a:xfrm>
            <a:off x="911653" y="1093077"/>
            <a:ext cx="10515240" cy="5644054"/>
          </a:xfrm>
          <a:prstGeom prst="rect">
            <a:avLst/>
          </a:prstGeom>
          <a:noFill/>
          <a:ln>
            <a:noFill/>
          </a:ln>
        </p:spPr>
        <p:txBody>
          <a:bodyPr spcFirstLastPara="1" wrap="square" lIns="45700" tIns="45000" rIns="45700" bIns="45000" anchor="t" anchorCtr="0">
            <a:normAutofit fontScale="32500" lnSpcReduction="20000"/>
          </a:bodyPr>
          <a:lstStyle/>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6. </a:t>
            </a:r>
            <a:r>
              <a:rPr lang="en-US" sz="4000" b="1" i="0" strike="noStrike" cap="none" dirty="0">
                <a:solidFill>
                  <a:srgbClr val="000000"/>
                </a:solidFill>
                <a:latin typeface="Verdana Pro" panose="020B0604030504040204" pitchFamily="34" charset="0"/>
                <a:ea typeface="Rockwell"/>
                <a:cs typeface="Rockwell"/>
                <a:sym typeface="Rockwell"/>
              </a:rPr>
              <a:t>Showing appointments must be scheduled through a centralized showing service.</a:t>
            </a:r>
            <a:endParaRPr lang="en-US" sz="40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is the centralized service in use here in the Denver area. </a:t>
            </a: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validates the state license of everyone who requests a showing, makes certain that there are no overlapping showings, informs the showing agent of any specific instructions that you, the seller, require, and prompts the showing agent for feedback afterwards.</a:t>
            </a: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err="1">
                <a:solidFill>
                  <a:srgbClr val="000000"/>
                </a:solidFill>
                <a:latin typeface="Verdana Pro" panose="020B0604030504040204" pitchFamily="34" charset="0"/>
                <a:ea typeface="Rockwell"/>
                <a:cs typeface="Rockwell"/>
                <a:sym typeface="Rockwell"/>
              </a:rPr>
              <a:t>Showingtime</a:t>
            </a:r>
            <a:r>
              <a:rPr lang="en-US" sz="4000" b="0" i="0" u="none" strike="noStrike" cap="none" dirty="0">
                <a:solidFill>
                  <a:srgbClr val="000000"/>
                </a:solidFill>
                <a:latin typeface="Verdana Pro" panose="020B0604030504040204" pitchFamily="34" charset="0"/>
                <a:ea typeface="Rockwell"/>
                <a:cs typeface="Rockwell"/>
                <a:sym typeface="Rockwell"/>
              </a:rPr>
              <a:t> also creates and dispenses the dynamic lockbox codes for our </a:t>
            </a:r>
            <a:r>
              <a:rPr lang="en-US" sz="4000" b="0" i="0" u="none" strike="noStrike" cap="none" dirty="0" err="1">
                <a:solidFill>
                  <a:srgbClr val="000000"/>
                </a:solidFill>
                <a:latin typeface="Verdana Pro" panose="020B0604030504040204" pitchFamily="34" charset="0"/>
                <a:ea typeface="Rockwell"/>
                <a:cs typeface="Rockwell"/>
                <a:sym typeface="Rockwell"/>
              </a:rPr>
              <a:t>Sentrilock</a:t>
            </a:r>
            <a:r>
              <a:rPr lang="en-US" sz="4000" b="0" i="0" u="none" strike="noStrike" cap="none" dirty="0">
                <a:solidFill>
                  <a:srgbClr val="000000"/>
                </a:solidFill>
                <a:latin typeface="Verdana Pro" panose="020B0604030504040204" pitchFamily="34" charset="0"/>
                <a:ea typeface="Rockwell"/>
                <a:cs typeface="Rockwell"/>
                <a:sym typeface="Rockwell"/>
              </a:rPr>
              <a:t> electronic lockboxes.  We use </a:t>
            </a:r>
            <a:r>
              <a:rPr lang="en-US" sz="4000" b="0" i="0" u="none" strike="noStrike" cap="none" dirty="0" err="1">
                <a:solidFill>
                  <a:srgbClr val="000000"/>
                </a:solidFill>
                <a:latin typeface="Verdana Pro" panose="020B0604030504040204" pitchFamily="34" charset="0"/>
                <a:ea typeface="Rockwell"/>
                <a:cs typeface="Rockwell"/>
                <a:sym typeface="Rockwell"/>
              </a:rPr>
              <a:t>bluetooth</a:t>
            </a:r>
            <a:r>
              <a:rPr lang="en-US" sz="4000" b="0" i="0" u="none" strike="noStrike" cap="none" dirty="0">
                <a:solidFill>
                  <a:srgbClr val="000000"/>
                </a:solidFill>
                <a:latin typeface="Verdana Pro" panose="020B0604030504040204" pitchFamily="34" charset="0"/>
                <a:ea typeface="Rockwell"/>
                <a:cs typeface="Rockwell"/>
                <a:sym typeface="Rockwell"/>
              </a:rPr>
              <a:t>-enabled electronic lockboxes that dynamically change the code for every showing. It is virtually impossible to crack the code.</a:t>
            </a:r>
          </a:p>
          <a:p>
            <a:pPr marL="0" marR="0" lvl="0" indent="0" algn="l" rtl="0">
              <a:lnSpc>
                <a:spcPct val="120000"/>
              </a:lnSpc>
              <a:spcBef>
                <a:spcPts val="0"/>
              </a:spcBef>
              <a:spcAft>
                <a:spcPts val="0"/>
              </a:spcAft>
              <a:buClr>
                <a:srgbClr val="000000"/>
              </a:buClr>
              <a:buSzPts val="1200"/>
              <a:buFont typeface="Rockwell"/>
              <a:buNone/>
            </a:pPr>
            <a:endParaRPr lang="en-US"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0"/>
              </a:spcBef>
              <a:spcAft>
                <a:spcPts val="0"/>
              </a:spcAft>
              <a:buClr>
                <a:srgbClr val="000000"/>
              </a:buClr>
              <a:buSzPts val="1200"/>
              <a:buFont typeface="Rockwell"/>
              <a:buNone/>
            </a:pPr>
            <a:endParaRPr lang="en-US" sz="4000" dirty="0">
              <a:latin typeface="Verdana Pro" panose="020B0604030504040204" pitchFamily="34" charset="0"/>
              <a:ea typeface="Rockwell"/>
              <a:cs typeface="Rockwell"/>
              <a:sym typeface="Rockwell"/>
            </a:endParaRPr>
          </a:p>
          <a:p>
            <a:pPr marL="0" marR="0" lvl="0" indent="0" algn="l" rtl="0">
              <a:lnSpc>
                <a:spcPct val="120000"/>
              </a:lnSpc>
              <a:spcBef>
                <a:spcPts val="0"/>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7. </a:t>
            </a:r>
            <a:r>
              <a:rPr lang="en-US" sz="4000" b="1" i="0" strike="noStrike" cap="none" dirty="0">
                <a:solidFill>
                  <a:srgbClr val="000000"/>
                </a:solidFill>
                <a:latin typeface="Verdana Pro" panose="020B0604030504040204" pitchFamily="34" charset="0"/>
                <a:ea typeface="Rockwell"/>
                <a:cs typeface="Rockwell"/>
                <a:sym typeface="Rockwell"/>
              </a:rPr>
              <a:t>Full-time transaction coordination and communication</a:t>
            </a:r>
            <a:endParaRPr sz="40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The real estate transaction consists of dozens of activities, sometimes over 100, that must be performed in </a:t>
            </a:r>
            <a:r>
              <a:rPr lang="en-US" sz="4000" b="0" i="0" strike="noStrike" cap="none" dirty="0">
                <a:solidFill>
                  <a:srgbClr val="000000"/>
                </a:solidFill>
                <a:latin typeface="Verdana Pro" panose="020B0604030504040204" pitchFamily="34" charset="0"/>
                <a:ea typeface="Rockwell"/>
                <a:cs typeface="Rockwell"/>
                <a:sym typeface="Rockwell"/>
              </a:rPr>
              <a:t>specific sequences</a:t>
            </a:r>
            <a:r>
              <a:rPr lang="en-US" sz="4000" b="0" i="0" u="none" strike="noStrike" cap="none" dirty="0">
                <a:solidFill>
                  <a:srgbClr val="000000"/>
                </a:solidFill>
                <a:latin typeface="Verdana Pro" panose="020B0604030504040204" pitchFamily="34" charset="0"/>
                <a:ea typeface="Rockwell"/>
                <a:cs typeface="Rockwell"/>
                <a:sym typeface="Rockwell"/>
              </a:rPr>
              <a:t>. In most cases these activities are dependent on previous activities, and sometimes additional activities can be introduced into the plan based on the results of a previous activity.</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Most of these activities are executed by myself, members of my team, or the buyer's team.  Some activities are your responsibility. Don't worry though. We will let you know well in advance when you need to do something, and we will show you the complete end-to-end sequence of activities and milestones.</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r>
              <a:rPr lang="en-US" sz="4000" b="0" i="0" u="none" strike="noStrike" cap="none" dirty="0">
                <a:solidFill>
                  <a:srgbClr val="000000"/>
                </a:solidFill>
                <a:latin typeface="Verdana Pro" panose="020B0604030504040204" pitchFamily="34" charset="0"/>
                <a:ea typeface="Rockwell"/>
                <a:cs typeface="Rockwell"/>
                <a:sym typeface="Rockwell"/>
              </a:rPr>
              <a:t>We will be in regular communication with you so that you always know the status of the transaction, what has happened, and what will be happening.</a:t>
            </a:r>
            <a:endParaRPr sz="40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20000"/>
              </a:lnSpc>
              <a:spcBef>
                <a:spcPts val="1001"/>
              </a:spcBef>
              <a:spcAft>
                <a:spcPts val="0"/>
              </a:spcAft>
              <a:buClr>
                <a:srgbClr val="000000"/>
              </a:buClr>
              <a:buSzPts val="1200"/>
              <a:buFont typeface="Rockwell"/>
              <a:buNone/>
            </a:pPr>
            <a:endParaRPr lang="en-US" sz="4400" dirty="0">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2400"/>
              <a:buFont typeface="Rockwell"/>
              <a:buNone/>
            </a:pPr>
            <a:r>
              <a:rPr lang="en-US" sz="2400" b="1" strike="noStrike" dirty="0">
                <a:solidFill>
                  <a:srgbClr val="000000"/>
                </a:solidFill>
                <a:latin typeface="Verdana Pro" panose="020B0604030504040204" pitchFamily="34" charset="0"/>
                <a:ea typeface="Rockwell"/>
                <a:cs typeface="Rockwell"/>
                <a:sym typeface="Rockwell"/>
              </a:rPr>
              <a:t>OUR STRATEGY is to provide premium service to every client</a:t>
            </a:r>
            <a:br>
              <a:rPr lang="en-US" sz="4400" dirty="0">
                <a:latin typeface="Verdana Pro" panose="020B0604030504040204" pitchFamily="34" charset="0"/>
              </a:rPr>
            </a:br>
            <a:r>
              <a:rPr lang="en-US" sz="900" b="1" strike="noStrike" dirty="0">
                <a:solidFill>
                  <a:srgbClr val="000000"/>
                </a:solidFill>
                <a:latin typeface="Verdana Pro" panose="020B0604030504040204" pitchFamily="34" charset="0"/>
                <a:ea typeface="Rockwell"/>
                <a:cs typeface="Rockwell"/>
                <a:sym typeface="Rockwell"/>
              </a:rPr>
              <a:t>(continued)</a:t>
            </a:r>
            <a:endParaRPr sz="900" b="0" strike="noStrike" dirty="0">
              <a:solidFill>
                <a:srgbClr val="000000"/>
              </a:solidFill>
              <a:latin typeface="Verdana Pro" panose="020B0604030504040204" pitchFamily="34" charset="0"/>
              <a:ea typeface="Calibri"/>
              <a:cs typeface="Calibri"/>
              <a:sym typeface="Calibri"/>
            </a:endParaRPr>
          </a:p>
        </p:txBody>
      </p:sp>
      <p:sp>
        <p:nvSpPr>
          <p:cNvPr id="227" name="Google Shape;227;p44"/>
          <p:cNvSpPr txBox="1">
            <a:spLocks noGrp="1"/>
          </p:cNvSpPr>
          <p:nvPr>
            <p:ph type="body" idx="1"/>
          </p:nvPr>
        </p:nvSpPr>
        <p:spPr>
          <a:xfrm>
            <a:off x="911653" y="1457698"/>
            <a:ext cx="10515240" cy="4890550"/>
          </a:xfrm>
          <a:prstGeom prst="rect">
            <a:avLst/>
          </a:prstGeom>
          <a:noFill/>
          <a:ln>
            <a:noFill/>
          </a:ln>
        </p:spPr>
        <p:txBody>
          <a:bodyPr spcFirstLastPara="1" wrap="square" lIns="45700" tIns="45000" rIns="45700" bIns="45000" anchor="t" anchorCtr="0">
            <a:normAutofit/>
          </a:bodyPr>
          <a:lstStyle/>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8. </a:t>
            </a:r>
            <a:r>
              <a:rPr lang="en-US" sz="1400" b="1" i="0" strike="noStrike" cap="none" dirty="0">
                <a:solidFill>
                  <a:srgbClr val="000000"/>
                </a:solidFill>
                <a:latin typeface="Verdana Pro" panose="020B0604030504040204" pitchFamily="34" charset="0"/>
                <a:ea typeface="Rockwell"/>
                <a:cs typeface="Rockwell"/>
                <a:sym typeface="Rockwell"/>
              </a:rPr>
              <a:t>Expert negotiation</a:t>
            </a:r>
            <a:endParaRPr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We are trained and certified real estate negotiators.  Selling or buying a home isn't just about price. It's also about negotiating scheduled dates, contingencies, inspections, inspection resolutions, concessions, offers and counter-offers, inclusions, exclusions, post-closing agreements, who pays for what, appraisal objections, loan conditions, possession, and potential contract amendments.</a:t>
            </a:r>
            <a:endParaRPr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Each of these items is a point of negotiation and could cause major or minor changes to the sequence of activities, or even new activities, in the transaction.</a:t>
            </a:r>
            <a:endParaRPr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Yes, they can cause angst, but it would be very unusual to encounter something that we haven't seen before.</a:t>
            </a:r>
          </a:p>
          <a:p>
            <a:pPr marL="0" marR="0" lvl="0" indent="0" algn="l" rtl="0">
              <a:lnSpc>
                <a:spcPct val="110000"/>
              </a:lnSpc>
              <a:spcBef>
                <a:spcPts val="1001"/>
              </a:spcBef>
              <a:spcAft>
                <a:spcPts val="0"/>
              </a:spcAft>
              <a:buClr>
                <a:srgbClr val="000000"/>
              </a:buClr>
              <a:buSzPts val="1200"/>
              <a:buFont typeface="Rockwell"/>
              <a:buNone/>
            </a:pPr>
            <a:endParaRPr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0"/>
              </a:spcBef>
              <a:spcAft>
                <a:spcPts val="0"/>
              </a:spcAft>
              <a:buClr>
                <a:srgbClr val="000000"/>
              </a:buClr>
              <a:buSzPts val="1200"/>
              <a:buFont typeface="Rockwell"/>
              <a:buNone/>
            </a:pPr>
            <a:r>
              <a:rPr lang="en-US" sz="1400" b="0" i="0" strike="noStrike" cap="none" dirty="0">
                <a:solidFill>
                  <a:srgbClr val="000000"/>
                </a:solidFill>
                <a:latin typeface="Verdana Pro" panose="020B0604030504040204" pitchFamily="34" charset="0"/>
                <a:ea typeface="Rockwell"/>
                <a:cs typeface="Rockwell"/>
                <a:sym typeface="Rockwell"/>
              </a:rPr>
              <a:t>9. </a:t>
            </a:r>
            <a:r>
              <a:rPr lang="en-US" sz="1400" b="1" i="0" strike="noStrike" cap="none" dirty="0">
                <a:solidFill>
                  <a:srgbClr val="000000"/>
                </a:solidFill>
                <a:latin typeface="Verdana Pro" panose="020B0604030504040204" pitchFamily="34" charset="0"/>
                <a:ea typeface="Rockwell"/>
                <a:cs typeface="Rockwell"/>
                <a:sym typeface="Rockwell"/>
              </a:rPr>
              <a:t>In addition to what you can see above, I also have a checklist of </a:t>
            </a:r>
            <a:r>
              <a:rPr lang="en-US" sz="1400" b="1" dirty="0">
                <a:latin typeface="Verdana Pro" panose="020B0604030504040204" pitchFamily="34" charset="0"/>
                <a:ea typeface="Rockwell"/>
                <a:cs typeface="Rockwell"/>
                <a:sym typeface="Rockwell"/>
              </a:rPr>
              <a:t>40</a:t>
            </a:r>
            <a:r>
              <a:rPr lang="en-US" sz="1400" b="1" i="0" strike="noStrike" cap="none" dirty="0">
                <a:solidFill>
                  <a:srgbClr val="000000"/>
                </a:solidFill>
                <a:latin typeface="Verdana Pro" panose="020B0604030504040204" pitchFamily="34" charset="0"/>
                <a:ea typeface="Rockwell"/>
                <a:cs typeface="Rockwell"/>
                <a:sym typeface="Rockwell"/>
              </a:rPr>
              <a:t> other items that we manage so that your transaction is as smooth and worry free as possible.</a:t>
            </a:r>
            <a:endParaRPr lang="en-US" sz="1400" b="0" i="0"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0" i="0" u="none" strike="noStrike" cap="none" dirty="0">
                <a:solidFill>
                  <a:srgbClr val="000000"/>
                </a:solidFill>
                <a:latin typeface="Verdana Pro" panose="020B0604030504040204" pitchFamily="34" charset="0"/>
                <a:ea typeface="Rockwell"/>
                <a:cs typeface="Rockwell"/>
                <a:sym typeface="Rockwell"/>
              </a:rPr>
              <a:t>I won't detail them here, but we can review them when we meet to get your home listed for sale.</a:t>
            </a:r>
          </a:p>
          <a:p>
            <a:pPr marL="0" marR="0" lvl="0" indent="0" algn="l" rtl="0">
              <a:lnSpc>
                <a:spcPct val="110000"/>
              </a:lnSpc>
              <a:spcBef>
                <a:spcPts val="1001"/>
              </a:spcBef>
              <a:spcAft>
                <a:spcPts val="0"/>
              </a:spcAft>
              <a:buSzPts val="1200"/>
              <a:buFont typeface="Arial"/>
              <a:buNone/>
            </a:pPr>
            <a:endParaRPr lang="en-US"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Clr>
                <a:srgbClr val="000000"/>
              </a:buClr>
              <a:buSzPts val="1200"/>
              <a:buFont typeface="Rockwell"/>
              <a:buNone/>
            </a:pPr>
            <a:r>
              <a:rPr lang="en-US" sz="1400" b="1" i="0" u="none" strike="noStrike" cap="none" dirty="0">
                <a:solidFill>
                  <a:srgbClr val="000000"/>
                </a:solidFill>
                <a:latin typeface="Verdana Pro" panose="020B0604030504040204" pitchFamily="34" charset="0"/>
                <a:ea typeface="Rockwell"/>
                <a:cs typeface="Rockwell"/>
                <a:sym typeface="Rockwell"/>
              </a:rPr>
              <a:t>This list, 1 through 9, shows you what we provide for every one of our Seller's listings.</a:t>
            </a:r>
            <a:endParaRPr lang="en-US" sz="1400"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110000"/>
              </a:lnSpc>
              <a:spcBef>
                <a:spcPts val="1001"/>
              </a:spcBef>
              <a:spcAft>
                <a:spcPts val="0"/>
              </a:spcAft>
              <a:buSzPts val="1200"/>
              <a:buFont typeface="Arial"/>
              <a:buNone/>
            </a:pPr>
            <a:endParaRPr b="0" i="0" u="none" strike="noStrike" cap="none" dirty="0">
              <a:solidFill>
                <a:srgbClr val="000000"/>
              </a:solidFill>
              <a:latin typeface="Verdana Pro" panose="020B0604030504040204" pitchFamily="34" charset="0"/>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2200" b="0" i="0" u="none" strike="noStrike" cap="none" dirty="0">
              <a:solidFill>
                <a:srgbClr val="000000"/>
              </a:solidFill>
              <a:latin typeface="Rockwell"/>
              <a:ea typeface="Rockwell"/>
              <a:cs typeface="Rockwell"/>
              <a:sym typeface="Rockwell"/>
            </a:endParaRPr>
          </a:p>
          <a:p>
            <a:pPr marL="0" marR="0" lvl="0" indent="0" algn="l" rtl="0">
              <a:lnSpc>
                <a:spcPct val="90000"/>
              </a:lnSpc>
              <a:spcBef>
                <a:spcPts val="1001"/>
              </a:spcBef>
              <a:spcAft>
                <a:spcPts val="0"/>
              </a:spcAft>
              <a:buSzPts val="1200"/>
              <a:buFont typeface="Arial"/>
              <a:buNone/>
            </a:pPr>
            <a:endParaRPr sz="1200" b="0" i="0" u="none" strike="noStrike" cap="none" dirty="0">
              <a:solidFill>
                <a:srgbClr val="000000"/>
              </a:solidFill>
              <a:latin typeface="Rockwell"/>
              <a:ea typeface="Rockwell"/>
              <a:cs typeface="Rockwell"/>
              <a:sym typeface="Rockwell"/>
            </a:endParaRPr>
          </a:p>
        </p:txBody>
      </p:sp>
    </p:spTree>
    <p:extLst>
      <p:ext uri="{BB962C8B-B14F-4D97-AF65-F5344CB8AC3E}">
        <p14:creationId xmlns:p14="http://schemas.microsoft.com/office/powerpoint/2010/main" val="2618762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About Jerry</a:t>
            </a:r>
            <a:endParaRPr sz="4400" b="0" strike="noStrike" dirty="0">
              <a:solidFill>
                <a:srgbClr val="000000"/>
              </a:solidFill>
              <a:latin typeface="Verdana Pro" panose="020B0604030504040204" pitchFamily="34" charset="0"/>
              <a:ea typeface="Calibri"/>
              <a:cs typeface="Calibri"/>
              <a:sym typeface="Calibri"/>
            </a:endParaRPr>
          </a:p>
        </p:txBody>
      </p:sp>
      <p:sp>
        <p:nvSpPr>
          <p:cNvPr id="239" name="Google Shape;239;p46"/>
          <p:cNvSpPr/>
          <p:nvPr/>
        </p:nvSpPr>
        <p:spPr>
          <a:xfrm>
            <a:off x="3045600" y="1453448"/>
            <a:ext cx="8515800" cy="3951103"/>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Downer has been a widely respected member of the Denver and Colorado real estate industry since 2006. He is also a licensed Realtor in the State of Arizona.  After more than 200 successful sales, his track record remains spotless, a record he attributes to always placing his client’s interests ahead of his own, providing attentive one-on-one service and knowing the contracts and procedures extremely well.  Jerry’s real estate career includes considerable experience in brokerage and as an investor in residential properties throughout Colorado and Arizona.</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Prior to his full-time entry into residential real estate Jerry was a software developer at United Airlines, Director of Technology at Best Western International Hotels, and Consultant and Project Manager at IBM in support of the airline industry.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attended the University of Illinois, Institute of Aviation in Champaign-Urbana, Illinois where he received his flight training.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 has three adult children and two grandchildren.  They are the pride and center of his life, although spread across Colorado, West Texas, and Arizona.</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lives in Centennial, Colorado and is a member at Red Rocks Church in Lone Tree, Colorado where he has served in the video technology department and on the Hospitality Team.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 enjoys the Colorado lifestyle of skiing, hiking, biking, kayaking, and exploring, and wishes there was more time to enjoy it all.</a:t>
            </a:r>
            <a:endParaRPr sz="1300" b="0" i="0" u="none" strike="noStrike" cap="none" dirty="0">
              <a:solidFill>
                <a:srgbClr val="000000"/>
              </a:solidFill>
              <a:latin typeface="Verdana Pro" panose="020B0604030504040204" pitchFamily="34" charset="0"/>
              <a:sym typeface="Arial"/>
            </a:endParaRPr>
          </a:p>
        </p:txBody>
      </p:sp>
      <p:pic>
        <p:nvPicPr>
          <p:cNvPr id="240" name="Google Shape;240;p46" descr="Picture 5"/>
          <p:cNvPicPr preferRelativeResize="0"/>
          <p:nvPr/>
        </p:nvPicPr>
        <p:blipFill rotWithShape="1">
          <a:blip r:embed="rId3">
            <a:alphaModFix/>
          </a:blip>
          <a:srcRect/>
          <a:stretch/>
        </p:blipFill>
        <p:spPr>
          <a:xfrm>
            <a:off x="838080" y="1502640"/>
            <a:ext cx="1583280" cy="226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Calibri"/>
              <a:buNone/>
            </a:pPr>
            <a:r>
              <a:rPr lang="en-US" sz="4400" dirty="0">
                <a:latin typeface="Verdana Pro" panose="020B0604030504040204" pitchFamily="34" charset="0"/>
                <a:ea typeface="Calibri"/>
                <a:cs typeface="Calibri"/>
                <a:sym typeface="Calibri"/>
              </a:rPr>
              <a:t>His background works for you…</a:t>
            </a:r>
            <a:endParaRPr sz="4400" b="0" strike="noStrike" dirty="0">
              <a:solidFill>
                <a:srgbClr val="000000"/>
              </a:solidFill>
              <a:latin typeface="Verdana Pro" panose="020B0604030504040204" pitchFamily="34" charset="0"/>
              <a:ea typeface="Calibri"/>
              <a:cs typeface="Calibri"/>
              <a:sym typeface="Calibri"/>
            </a:endParaRPr>
          </a:p>
        </p:txBody>
      </p:sp>
      <p:sp>
        <p:nvSpPr>
          <p:cNvPr id="246" name="Google Shape;246;p47"/>
          <p:cNvSpPr/>
          <p:nvPr/>
        </p:nvSpPr>
        <p:spPr>
          <a:xfrm>
            <a:off x="2953800" y="1391400"/>
            <a:ext cx="8515800" cy="24624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Two specific skills from Jerry’s past have shaped his approach to successful and smooth real estate transactions.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Clr>
                <a:srgbClr val="000000"/>
              </a:buClr>
              <a:buSzPts val="12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His training as a pilot.  All pilots depend on checklists to </a:t>
            </a:r>
            <a:r>
              <a:rPr lang="en-US" sz="1300" dirty="0">
                <a:latin typeface="Verdana Pro" panose="020B0604030504040204" pitchFamily="34" charset="0"/>
                <a:ea typeface="Rockwell"/>
                <a:cs typeface="Rockwell"/>
                <a:sym typeface="Rockwell"/>
              </a:rPr>
              <a:t>guarantee</a:t>
            </a:r>
            <a:r>
              <a:rPr lang="en-US" sz="1300" b="0" i="0" u="none" strike="noStrike" cap="none" dirty="0">
                <a:solidFill>
                  <a:srgbClr val="000000"/>
                </a:solidFill>
                <a:latin typeface="Verdana Pro" panose="020B0604030504040204" pitchFamily="34" charset="0"/>
                <a:ea typeface="Rockwell"/>
                <a:cs typeface="Rockwell"/>
                <a:sym typeface="Rockwell"/>
              </a:rPr>
              <a:t> the safety of the pilot, his passengers, his aircraft, and those on the ground</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Clr>
                <a:srgbClr val="000000"/>
              </a:buClr>
              <a:buSzPts val="12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His years of experience in computer systems project management.  The typical real estate transaction has well over 100 unique activities that must be accomplished in a specific sequence.  These activities include specific points of negotiation which can add additional steps to the overall process. Most of these activities have to do with compliance with various federal, state, and municipal laws, rules, and regulations.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By utilizing a project management approach with checklists for all the activities, and an incredible dedication to detail, he is able to guide the transaction through the various activities to a safe landing.</a:t>
            </a:r>
            <a:endParaRPr sz="1300" b="0" i="0" u="none" strike="noStrike" cap="none" dirty="0">
              <a:solidFill>
                <a:srgbClr val="000000"/>
              </a:solidFill>
              <a:latin typeface="Verdana Pro" panose="020B0604030504040204" pitchFamily="34" charset="0"/>
              <a:sym typeface="Arial"/>
            </a:endParaRPr>
          </a:p>
        </p:txBody>
      </p:sp>
      <p:pic>
        <p:nvPicPr>
          <p:cNvPr id="247" name="Google Shape;247;p47" descr="Picture 5"/>
          <p:cNvPicPr preferRelativeResize="0"/>
          <p:nvPr/>
        </p:nvPicPr>
        <p:blipFill rotWithShape="1">
          <a:blip r:embed="rId3">
            <a:alphaModFix/>
          </a:blip>
          <a:srcRect/>
          <a:stretch/>
        </p:blipFill>
        <p:spPr>
          <a:xfrm>
            <a:off x="838080" y="1690560"/>
            <a:ext cx="1583280" cy="226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51"/>
        <p:cNvGrpSpPr/>
        <p:nvPr/>
      </p:nvGrpSpPr>
      <p:grpSpPr>
        <a:xfrm>
          <a:off x="0" y="0"/>
          <a:ext cx="0" cy="0"/>
          <a:chOff x="0" y="0"/>
          <a:chExt cx="0" cy="0"/>
        </a:xfrm>
      </p:grpSpPr>
      <p:sp>
        <p:nvSpPr>
          <p:cNvPr id="252" name="Google Shape;252;p48"/>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How Homes Sell</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Understanding How Buyers Evaluate Homes</a:t>
            </a:r>
            <a:endParaRPr sz="1400" b="0" strike="noStrike" dirty="0">
              <a:solidFill>
                <a:srgbClr val="000000"/>
              </a:solidFill>
              <a:latin typeface="Verdana Pro" panose="020B0604030504040204" pitchFamily="34" charset="0"/>
              <a:ea typeface="Calibri"/>
              <a:cs typeface="Calibri"/>
              <a:sym typeface="Calibri"/>
            </a:endParaRPr>
          </a:p>
        </p:txBody>
      </p:sp>
      <p:sp>
        <p:nvSpPr>
          <p:cNvPr id="253" name="Google Shape;253;p48"/>
          <p:cNvSpPr/>
          <p:nvPr/>
        </p:nvSpPr>
        <p:spPr>
          <a:xfrm>
            <a:off x="6990120" y="1690560"/>
            <a:ext cx="4782960" cy="4035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I will do to promote your home has only one purpose - to increase awareness among potential buyers leading to in-person showings.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Once buyers reach your front door, the job of marketing is over.  Now it’s time for your home to sell itself.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must compete with other homes in two areas: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000000"/>
              </a:buClr>
              <a:buSzPts val="1200"/>
              <a:buFont typeface="Arial"/>
              <a:buChar char="•"/>
            </a:pPr>
            <a:r>
              <a:rPr lang="en-US" sz="1300" b="0" i="0" u="none" strike="noStrike" cap="none" dirty="0">
                <a:solidFill>
                  <a:srgbClr val="000000"/>
                </a:solidFill>
                <a:latin typeface="Verdana Pro" panose="020B0604030504040204" pitchFamily="34" charset="0"/>
                <a:ea typeface="Rockwell"/>
                <a:cs typeface="Rockwell"/>
                <a:sym typeface="Rockwell"/>
              </a:rPr>
              <a:t>Features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000000"/>
              </a:buClr>
              <a:buSzPts val="1200"/>
              <a:buFont typeface="Arial"/>
              <a:buChar char="•"/>
            </a:pPr>
            <a:r>
              <a:rPr lang="en-US" sz="1300" b="0" i="0" u="none" strike="noStrike" cap="none" dirty="0">
                <a:solidFill>
                  <a:srgbClr val="000000"/>
                </a:solidFill>
                <a:latin typeface="Verdana Pro" panose="020B0604030504040204" pitchFamily="34" charset="0"/>
                <a:ea typeface="Rockwell"/>
                <a:cs typeface="Rockwell"/>
                <a:sym typeface="Rockwell"/>
              </a:rPr>
              <a:t>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If your home has more features that appeal to buyers - or your home is priced lower than comparable homes - your home will stand out as the better value.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Conversely, if your home lacks the features that potential buyers desire at a given price point, your only option is to compete on 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To be effective, your home should stand out as one of the top two to three best values in your immediate marketplace.</a:t>
            </a:r>
            <a:endParaRPr sz="1300" b="0" i="0" u="none" strike="noStrike" cap="none" dirty="0">
              <a:solidFill>
                <a:srgbClr val="000000"/>
              </a:solidFill>
              <a:latin typeface="Verdana Pro" panose="020B0604030504040204" pitchFamily="34" charset="0"/>
              <a:sym typeface="Arial"/>
            </a:endParaRPr>
          </a:p>
        </p:txBody>
      </p:sp>
      <p:pic>
        <p:nvPicPr>
          <p:cNvPr id="254" name="Google Shape;254;p48" descr="Picture 5"/>
          <p:cNvPicPr preferRelativeResize="0"/>
          <p:nvPr/>
        </p:nvPicPr>
        <p:blipFill rotWithShape="1">
          <a:blip r:embed="rId3">
            <a:alphaModFix/>
          </a:blip>
          <a:srcRect/>
          <a:stretch/>
        </p:blipFill>
        <p:spPr>
          <a:xfrm>
            <a:off x="520920" y="1690560"/>
            <a:ext cx="5851800" cy="3913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51"/>
        <p:cNvGrpSpPr/>
        <p:nvPr/>
      </p:nvGrpSpPr>
      <p:grpSpPr>
        <a:xfrm>
          <a:off x="0" y="0"/>
          <a:ext cx="0" cy="0"/>
          <a:chOff x="0" y="0"/>
          <a:chExt cx="0" cy="0"/>
        </a:xfrm>
      </p:grpSpPr>
      <p:sp>
        <p:nvSpPr>
          <p:cNvPr id="252" name="Google Shape;252;p48"/>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The First Step is Critically Important</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Understanding How Buyers Evaluate Homes</a:t>
            </a:r>
            <a:endParaRPr sz="1400" b="0" strike="noStrike" dirty="0">
              <a:solidFill>
                <a:srgbClr val="000000"/>
              </a:solidFill>
              <a:latin typeface="Verdana Pro" panose="020B0604030504040204" pitchFamily="34" charset="0"/>
              <a:ea typeface="Calibri"/>
              <a:cs typeface="Calibri"/>
              <a:sym typeface="Calibri"/>
            </a:endParaRPr>
          </a:p>
        </p:txBody>
      </p:sp>
      <p:sp>
        <p:nvSpPr>
          <p:cNvPr id="253" name="Google Shape;253;p48"/>
          <p:cNvSpPr/>
          <p:nvPr/>
        </p:nvSpPr>
        <p:spPr>
          <a:xfrm>
            <a:off x="6990120" y="1690560"/>
            <a:ext cx="4782960" cy="4035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I will do to promote your home has only one purpose - to increase awareness among potential buyers leading to in-person showings.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Once buyers reach your front door, the job of marketing is over.  Now it’s time for your home to sell itself.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Before opening the door to potential buyers, your home must be made “real-estate ready”.</a:t>
            </a:r>
            <a:endParaRPr sz="1300" b="0" i="0" u="none" strike="noStrike" cap="none" dirty="0">
              <a:solidFill>
                <a:srgbClr val="000000"/>
              </a:solidFill>
              <a:latin typeface="Verdana Pro" panose="020B0604030504040204" pitchFamily="34" charset="0"/>
              <a:sym typeface="Arial"/>
            </a:endParaRPr>
          </a:p>
        </p:txBody>
      </p:sp>
      <p:pic>
        <p:nvPicPr>
          <p:cNvPr id="254" name="Google Shape;254;p48" descr="Picture 5"/>
          <p:cNvPicPr preferRelativeResize="0"/>
          <p:nvPr/>
        </p:nvPicPr>
        <p:blipFill rotWithShape="1">
          <a:blip r:embed="rId3">
            <a:alphaModFix/>
          </a:blip>
          <a:srcRect/>
          <a:stretch/>
        </p:blipFill>
        <p:spPr>
          <a:xfrm>
            <a:off x="520920" y="1690560"/>
            <a:ext cx="5851800" cy="3913200"/>
          </a:xfrm>
          <a:prstGeom prst="rect">
            <a:avLst/>
          </a:prstGeom>
          <a:noFill/>
          <a:ln>
            <a:noFill/>
          </a:ln>
        </p:spPr>
      </p:pic>
    </p:spTree>
    <p:extLst>
      <p:ext uri="{BB962C8B-B14F-4D97-AF65-F5344CB8AC3E}">
        <p14:creationId xmlns:p14="http://schemas.microsoft.com/office/powerpoint/2010/main" val="12361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18"/>
        <p:cNvGrpSpPr/>
        <p:nvPr/>
      </p:nvGrpSpPr>
      <p:grpSpPr>
        <a:xfrm>
          <a:off x="0" y="0"/>
          <a:ext cx="0" cy="0"/>
          <a:chOff x="0" y="0"/>
          <a:chExt cx="0" cy="0"/>
        </a:xfrm>
      </p:grpSpPr>
      <p:sp>
        <p:nvSpPr>
          <p:cNvPr id="319" name="Google Shape;319;p56"/>
          <p:cNvSpPr txBox="1">
            <a:spLocks noGrp="1"/>
          </p:cNvSpPr>
          <p:nvPr>
            <p:ph type="title"/>
          </p:nvPr>
        </p:nvSpPr>
        <p:spPr>
          <a:xfrm>
            <a:off x="4951440" y="365040"/>
            <a:ext cx="6402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Condition</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Preparing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320" name="Google Shape;320;p56"/>
          <p:cNvSpPr/>
          <p:nvPr/>
        </p:nvSpPr>
        <p:spPr>
          <a:xfrm>
            <a:off x="4686480" y="1690559"/>
            <a:ext cx="6931440" cy="4351011"/>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With the typical agent, you only discover potential deal-killing repairs after you are already under contract - when the buyer hires a home inspector to scrutinize every aspect of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128F03"/>
                </a:solidFill>
                <a:latin typeface="Verdana Pro" panose="020B0604030504040204" pitchFamily="34" charset="0"/>
                <a:ea typeface="Rockwell"/>
                <a:cs typeface="Rockwell"/>
                <a:sym typeface="Rockwell"/>
              </a:rPr>
              <a:t>Discovering and repairing problems prior to the marketing process places you in control</a:t>
            </a:r>
            <a:r>
              <a:rPr lang="en-US" sz="1300" b="0" i="0" u="none" strike="noStrike" cap="none" dirty="0">
                <a:solidFill>
                  <a:srgbClr val="000000"/>
                </a:solidFill>
                <a:latin typeface="Verdana Pro" panose="020B0604030504040204" pitchFamily="34" charset="0"/>
                <a:ea typeface="Rockwell"/>
                <a:cs typeface="Rockwell"/>
                <a:sym typeface="Rockwell"/>
              </a:rPr>
              <a:t>, eliminating the stress of making repairs hurriedly on the buyer’s schedule. Having your house in move-in condition also helps you avoid delays to closing and demonstrates to buyers, agents and the buyer’s home inspector that your house has been very well maintained. We want buyers to focus on how they would live in your home - not what they would have to repair.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Additionally, your house will stand out from the competition as a better value and command a higher price.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can also recommend trustworthy, professional contractors to address any repairs that may be needed. The extent to which these repairs are made will directly affect your listing price. You have the ability to command a higher asking price and substantiate it, when your home is in top condition.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Buyers want a home that is “move-in ready”, and will often disregard homes that are messy, dirty, or in need of repair.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21" name="Google Shape;321;p56"/>
          <p:cNvSpPr/>
          <p:nvPr/>
        </p:nvSpPr>
        <p:spPr>
          <a:xfrm>
            <a:off x="1105920" y="2315160"/>
            <a:ext cx="2690280" cy="1063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Verdana Pro" panose="020B0604030504040204" pitchFamily="34" charset="0"/>
                <a:ea typeface="Rockwell"/>
                <a:cs typeface="Rockwell"/>
                <a:sym typeface="Rockwell"/>
              </a:rPr>
              <a:t>In a Maritz Research poll, 63% of buyers responded that they would pay more for a house that is move-in ready.</a:t>
            </a:r>
            <a:endParaRPr sz="1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25"/>
        <p:cNvGrpSpPr/>
        <p:nvPr/>
      </p:nvGrpSpPr>
      <p:grpSpPr>
        <a:xfrm>
          <a:off x="0" y="0"/>
          <a:ext cx="0" cy="0"/>
          <a:chOff x="0" y="0"/>
          <a:chExt cx="0" cy="0"/>
        </a:xfrm>
      </p:grpSpPr>
      <p:sp>
        <p:nvSpPr>
          <p:cNvPr id="326" name="Google Shape;326;p57"/>
          <p:cNvSpPr txBox="1">
            <a:spLocks noGrp="1"/>
          </p:cNvSpPr>
          <p:nvPr>
            <p:ph type="title"/>
          </p:nvPr>
        </p:nvSpPr>
        <p:spPr>
          <a:xfrm>
            <a:off x="5194440" y="365040"/>
            <a:ext cx="615888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Condition</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Home Staging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327" name="Google Shape;327;p57"/>
          <p:cNvSpPr/>
          <p:nvPr/>
        </p:nvSpPr>
        <p:spPr>
          <a:xfrm>
            <a:off x="5316480" y="1690560"/>
            <a:ext cx="6357600" cy="3654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Once any necessary repairs have been completed, we will focus on presentation. You will only get one opportunity to make a positive first impression with potential buyers.</a:t>
            </a:r>
          </a:p>
          <a:p>
            <a:pPr marL="0" marR="0" lvl="0" indent="0" algn="l" rtl="0">
              <a:lnSpc>
                <a:spcPct val="100000"/>
              </a:lnSpc>
              <a:spcBef>
                <a:spcPts val="0"/>
              </a:spcBef>
              <a:spcAft>
                <a:spcPts val="0"/>
              </a:spcAft>
              <a:buNone/>
            </a:pPr>
            <a:endParaRPr lang="en-US" sz="1300" dirty="0">
              <a:latin typeface="Verdana Pro" panose="020B0604030504040204" pitchFamily="34" charset="0"/>
              <a:ea typeface="Rockwell"/>
              <a:cs typeface="Rockwell"/>
              <a:sym typeface="Rockwel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Well staged homes look better, photograph better, show better and sell faster than non-staged homes.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When you list - and close - your home with me, we will provide you with expert personalized staging advice to present your home in the best possible showing light.</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Home staging is not decorating. Decorating appeals to the person living in the house; staging is positioning the home to appeal to the psychological needs of buyers by creating a series of impressions that build an emotional connection to help buyers imagine living in the home.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An AOL Money &amp; Finance poll revealed that 87% of respondents said home presentation makes a positive difference in most sales.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Also, while many seller agents overlook the presentation of your home and push for price reductions, the problems, whether perceived or real, still exist.</a:t>
            </a:r>
            <a:endParaRPr sz="1300" b="0" i="0" u="none" strike="noStrike" cap="none" dirty="0">
              <a:solidFill>
                <a:srgbClr val="000000"/>
              </a:solidFill>
              <a:latin typeface="Verdana Pro" panose="020B0604030504040204" pitchFamily="34" charset="0"/>
              <a:sym typeface="Arial"/>
            </a:endParaRPr>
          </a:p>
        </p:txBody>
      </p:sp>
      <p:pic>
        <p:nvPicPr>
          <p:cNvPr id="328" name="Google Shape;328;p57" descr="Picture 7"/>
          <p:cNvPicPr preferRelativeResize="0"/>
          <p:nvPr/>
        </p:nvPicPr>
        <p:blipFill rotWithShape="1">
          <a:blip r:embed="rId3">
            <a:alphaModFix/>
          </a:blip>
          <a:srcRect/>
          <a:stretch/>
        </p:blipFill>
        <p:spPr>
          <a:xfrm>
            <a:off x="304920" y="1766520"/>
            <a:ext cx="4733280" cy="3155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32"/>
        <p:cNvGrpSpPr/>
        <p:nvPr/>
      </p:nvGrpSpPr>
      <p:grpSpPr>
        <a:xfrm>
          <a:off x="0" y="0"/>
          <a:ext cx="0" cy="0"/>
          <a:chOff x="0" y="0"/>
          <a:chExt cx="0" cy="0"/>
        </a:xfrm>
      </p:grpSpPr>
      <p:sp>
        <p:nvSpPr>
          <p:cNvPr id="333" name="Google Shape;333;p58"/>
          <p:cNvSpPr txBox="1">
            <a:spLocks noGrp="1"/>
          </p:cNvSpPr>
          <p:nvPr>
            <p:ph type="title"/>
          </p:nvPr>
        </p:nvSpPr>
        <p:spPr>
          <a:xfrm>
            <a:off x="804600" y="723600"/>
            <a:ext cx="3386880" cy="164520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SzPts val="3700"/>
              <a:buNone/>
            </a:pPr>
            <a:r>
              <a:rPr lang="en-US" sz="3700" b="0" strike="noStrike" dirty="0">
                <a:solidFill>
                  <a:schemeClr val="tx1"/>
                </a:solidFill>
                <a:latin typeface="Verdana Pro" panose="020B0604030504040204" pitchFamily="34" charset="0"/>
                <a:ea typeface="Rockwell"/>
                <a:cs typeface="Rockwell"/>
                <a:sym typeface="Rockwell"/>
              </a:rPr>
              <a:t>Home Warranty</a:t>
            </a:r>
            <a:endParaRPr sz="3700" b="0" strike="noStrike" dirty="0">
              <a:solidFill>
                <a:schemeClr val="tx1"/>
              </a:solidFill>
              <a:latin typeface="Verdana Pro" panose="020B0604030504040204" pitchFamily="34" charset="0"/>
              <a:ea typeface="Calibri"/>
              <a:cs typeface="Calibri"/>
              <a:sym typeface="Calibri"/>
            </a:endParaRPr>
          </a:p>
        </p:txBody>
      </p:sp>
      <p:sp>
        <p:nvSpPr>
          <p:cNvPr id="334" name="Google Shape;334;p58"/>
          <p:cNvSpPr/>
          <p:nvPr/>
        </p:nvSpPr>
        <p:spPr>
          <a:xfrm>
            <a:off x="850320" y="2548440"/>
            <a:ext cx="3295440" cy="3628080"/>
          </a:xfrm>
          <a:prstGeom prst="rect">
            <a:avLst/>
          </a:prstGeom>
          <a:noFill/>
          <a:ln>
            <a:noFill/>
          </a:ln>
        </p:spPr>
        <p:txBody>
          <a:bodyPr spcFirstLastPara="1" wrap="square" lIns="45700" tIns="45000" rIns="45700" bIns="45000" anchor="t" anchorCtr="0">
            <a:noAutofit/>
          </a:bodyPr>
          <a:lstStyle/>
          <a:p>
            <a:pPr marL="0" marR="0" lvl="0" indent="0" algn="l" rtl="0">
              <a:lnSpc>
                <a:spcPct val="90000"/>
              </a:lnSpc>
              <a:spcBef>
                <a:spcPts val="0"/>
              </a:spcBef>
              <a:spcAft>
                <a:spcPts val="0"/>
              </a:spcAft>
              <a:buClr>
                <a:srgbClr val="FFFFFF"/>
              </a:buClr>
              <a:buSzPts val="1300"/>
            </a:pPr>
            <a:r>
              <a:rPr lang="en-US" sz="1300" b="0" i="0" u="none" strike="noStrike" cap="none" dirty="0">
                <a:solidFill>
                  <a:schemeClr val="tx1"/>
                </a:solidFill>
                <a:latin typeface="Verdana Pro" panose="020B0604030504040204" pitchFamily="34" charset="0"/>
                <a:ea typeface="Rockwell"/>
                <a:cs typeface="Rockwell"/>
                <a:sym typeface="Rockwell"/>
              </a:rPr>
              <a:t>While your home is listed with me, it will be covered by a nationally-recognized home warranty from Blue Ribbon Home Warranty, 2-10 Home Warranty, First American Home Warranty, Fidelity Home Warranty, or the home warranty company of your choice. The benefit to you is that many of the expensive home system repairs are covered under this plan while your home is listed.</a:t>
            </a: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Clr>
                <a:srgbClr val="FFFFFF"/>
              </a:buClr>
              <a:buSzPts val="1300"/>
            </a:pPr>
            <a:r>
              <a:rPr lang="en-US" sz="1300" b="0" i="0" u="none" strike="noStrike" cap="none" dirty="0">
                <a:solidFill>
                  <a:schemeClr val="tx1"/>
                </a:solidFill>
                <a:latin typeface="Verdana Pro" panose="020B0604030504040204" pitchFamily="34" charset="0"/>
                <a:ea typeface="Rockwell"/>
                <a:cs typeface="Rockwell"/>
                <a:sym typeface="Rockwell"/>
              </a:rPr>
              <a:t>By advertising a comprehensive warranty for your home, we increase buyer confidence in your home and set you apart from the competition.</a:t>
            </a:r>
            <a:endParaRPr sz="1300" b="0" i="0" u="none" strike="noStrike" cap="none" dirty="0">
              <a:solidFill>
                <a:schemeClr val="tx1"/>
              </a:solidFill>
              <a:latin typeface="Verdana Pro" panose="020B0604030504040204" pitchFamily="34" charset="0"/>
              <a:sym typeface="Arial"/>
            </a:endParaRPr>
          </a:p>
          <a:p>
            <a:pPr marL="0" marR="0" lvl="0" indent="0" algn="l" rtl="0">
              <a:lnSpc>
                <a:spcPct val="90000"/>
              </a:lnSpc>
              <a:spcBef>
                <a:spcPts val="499"/>
              </a:spcBef>
              <a:spcAft>
                <a:spcPts val="0"/>
              </a:spcAft>
              <a:buNone/>
            </a:pPr>
            <a:endParaRPr sz="1300" b="0" i="0" u="none" strike="noStrike" cap="none" dirty="0">
              <a:solidFill>
                <a:srgbClr val="000000"/>
              </a:solidFill>
              <a:latin typeface="Arial"/>
              <a:ea typeface="Arial"/>
              <a:cs typeface="Arial"/>
              <a:sym typeface="Arial"/>
            </a:endParaRPr>
          </a:p>
          <a:p>
            <a:pPr marL="0" marR="0" lvl="0" indent="0" algn="l" rtl="0">
              <a:lnSpc>
                <a:spcPct val="90000"/>
              </a:lnSpc>
              <a:spcBef>
                <a:spcPts val="499"/>
              </a:spcBef>
              <a:spcAft>
                <a:spcPts val="0"/>
              </a:spcAft>
              <a:buNone/>
            </a:pPr>
            <a:endParaRPr sz="1300" b="0" i="0" u="none" strike="noStrike" cap="none" dirty="0">
              <a:solidFill>
                <a:srgbClr val="000000"/>
              </a:solidFill>
              <a:latin typeface="Arial"/>
              <a:ea typeface="Arial"/>
              <a:cs typeface="Arial"/>
              <a:sym typeface="Arial"/>
            </a:endParaRPr>
          </a:p>
        </p:txBody>
      </p:sp>
      <p:sp>
        <p:nvSpPr>
          <p:cNvPr id="335" name="Google Shape;335;p58"/>
          <p:cNvSpPr/>
          <p:nvPr/>
        </p:nvSpPr>
        <p:spPr>
          <a:xfrm>
            <a:off x="4538520" y="0"/>
            <a:ext cx="7653240" cy="6857640"/>
          </a:xfrm>
          <a:prstGeom prst="rect">
            <a:avLst/>
          </a:prstGeom>
          <a:solidFill>
            <a:srgbClr val="FFFFFF">
              <a:alpha val="80000"/>
            </a:srgbClr>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sp>
        <p:nvSpPr>
          <p:cNvPr id="336" name="Google Shape;336;p58"/>
          <p:cNvSpPr/>
          <p:nvPr/>
        </p:nvSpPr>
        <p:spPr>
          <a:xfrm>
            <a:off x="4860000" y="321840"/>
            <a:ext cx="4110840" cy="3674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37" name="Google Shape;337;p58" descr="Picture 4"/>
          <p:cNvPicPr preferRelativeResize="0"/>
          <p:nvPr/>
        </p:nvPicPr>
        <p:blipFill rotWithShape="1">
          <a:blip r:embed="rId3">
            <a:alphaModFix/>
          </a:blip>
          <a:srcRect/>
          <a:stretch/>
        </p:blipFill>
        <p:spPr>
          <a:xfrm>
            <a:off x="5009400" y="595800"/>
            <a:ext cx="3775680" cy="3118320"/>
          </a:xfrm>
          <a:prstGeom prst="rect">
            <a:avLst/>
          </a:prstGeom>
          <a:noFill/>
          <a:ln>
            <a:noFill/>
          </a:ln>
        </p:spPr>
      </p:pic>
      <p:sp>
        <p:nvSpPr>
          <p:cNvPr id="338" name="Google Shape;338;p58"/>
          <p:cNvSpPr/>
          <p:nvPr/>
        </p:nvSpPr>
        <p:spPr>
          <a:xfrm>
            <a:off x="9118080" y="321840"/>
            <a:ext cx="2765520" cy="3026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39" name="Google Shape;339;p58" descr="Picture 5"/>
          <p:cNvPicPr preferRelativeResize="0"/>
          <p:nvPr/>
        </p:nvPicPr>
        <p:blipFill rotWithShape="1">
          <a:blip r:embed="rId4">
            <a:alphaModFix/>
          </a:blip>
          <a:srcRect/>
          <a:stretch/>
        </p:blipFill>
        <p:spPr>
          <a:xfrm>
            <a:off x="9279720" y="586800"/>
            <a:ext cx="2438280" cy="2492280"/>
          </a:xfrm>
          <a:prstGeom prst="rect">
            <a:avLst/>
          </a:prstGeom>
          <a:noFill/>
          <a:ln>
            <a:noFill/>
          </a:ln>
        </p:spPr>
      </p:pic>
      <p:sp>
        <p:nvSpPr>
          <p:cNvPr id="340" name="Google Shape;340;p58"/>
          <p:cNvSpPr/>
          <p:nvPr/>
        </p:nvSpPr>
        <p:spPr>
          <a:xfrm>
            <a:off x="4860000" y="4155840"/>
            <a:ext cx="4110840" cy="23803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41" name="Google Shape;341;p58" descr="Picture 6"/>
          <p:cNvPicPr preferRelativeResize="0"/>
          <p:nvPr/>
        </p:nvPicPr>
        <p:blipFill rotWithShape="1">
          <a:blip r:embed="rId5">
            <a:alphaModFix/>
          </a:blip>
          <a:srcRect/>
          <a:stretch/>
        </p:blipFill>
        <p:spPr>
          <a:xfrm>
            <a:off x="5093280" y="4318200"/>
            <a:ext cx="3607560" cy="2065320"/>
          </a:xfrm>
          <a:prstGeom prst="rect">
            <a:avLst/>
          </a:prstGeom>
          <a:noFill/>
          <a:ln>
            <a:noFill/>
          </a:ln>
        </p:spPr>
      </p:pic>
      <p:sp>
        <p:nvSpPr>
          <p:cNvPr id="342" name="Google Shape;342;p58"/>
          <p:cNvSpPr/>
          <p:nvPr/>
        </p:nvSpPr>
        <p:spPr>
          <a:xfrm>
            <a:off x="9118080" y="3509280"/>
            <a:ext cx="2765520" cy="3026520"/>
          </a:xfrm>
          <a:prstGeom prst="rect">
            <a:avLst/>
          </a:prstGeom>
          <a:solidFill>
            <a:srgbClr val="FFFFFF"/>
          </a:solidFill>
          <a:ln>
            <a:noFill/>
          </a:ln>
        </p:spPr>
        <p:txBody>
          <a:bodyPr spcFirstLastPara="1" wrap="square" lIns="45700" tIns="45000" rIns="457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ckwell"/>
              <a:ea typeface="Rockwell"/>
              <a:cs typeface="Rockwell"/>
              <a:sym typeface="Rockwell"/>
            </a:endParaRPr>
          </a:p>
        </p:txBody>
      </p:sp>
      <p:pic>
        <p:nvPicPr>
          <p:cNvPr id="343" name="Google Shape;343;p58" descr="Picture 2"/>
          <p:cNvPicPr preferRelativeResize="0"/>
          <p:nvPr/>
        </p:nvPicPr>
        <p:blipFill rotWithShape="1">
          <a:blip r:embed="rId6">
            <a:alphaModFix/>
          </a:blip>
          <a:srcRect/>
          <a:stretch/>
        </p:blipFill>
        <p:spPr>
          <a:xfrm>
            <a:off x="9279720" y="3807720"/>
            <a:ext cx="2438280" cy="24382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58"/>
        <p:cNvGrpSpPr/>
        <p:nvPr/>
      </p:nvGrpSpPr>
      <p:grpSpPr>
        <a:xfrm>
          <a:off x="0" y="0"/>
          <a:ext cx="0" cy="0"/>
          <a:chOff x="0" y="0"/>
          <a:chExt cx="0" cy="0"/>
        </a:xfrm>
      </p:grpSpPr>
      <p:sp>
        <p:nvSpPr>
          <p:cNvPr id="259" name="Google Shape;259;p49"/>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60" name="Google Shape;260;p49"/>
          <p:cNvSpPr/>
          <p:nvPr/>
        </p:nvSpPr>
        <p:spPr>
          <a:xfrm>
            <a:off x="6504840" y="1690560"/>
            <a:ext cx="5073480" cy="34995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Pricing your home accurately is the most effective way to ensure a successful sale.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Allow me to repeat that - pricing your home accurately is the most effective way to ensure a successful sale.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No amount of marketing can sell an overpriced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Many sellers are tempted to list their home with the agent who quotes the highest price.  This just causes the home to languish on the market while others get sold.</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Please keep in mind, the agent doesn’t set the price, the seller doesn’t set the price - the market will set the price, or value, for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Zillow does not set the price either.  An example….</a:t>
            </a:r>
            <a:endParaRPr sz="1300" b="0" i="0" u="none" strike="noStrike" cap="none" dirty="0">
              <a:solidFill>
                <a:srgbClr val="000000"/>
              </a:solidFill>
              <a:latin typeface="Verdana Pro" panose="020B0604030504040204" pitchFamily="34" charset="0"/>
              <a:sym typeface="Arial"/>
            </a:endParaRPr>
          </a:p>
        </p:txBody>
      </p:sp>
      <p:sp>
        <p:nvSpPr>
          <p:cNvPr id="261" name="Google Shape;261;p49"/>
          <p:cNvSpPr/>
          <p:nvPr/>
        </p:nvSpPr>
        <p:spPr>
          <a:xfrm>
            <a:off x="954900" y="1490862"/>
            <a:ext cx="4548240" cy="4427211"/>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Selling Prices of Competing Homes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Condition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Home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Competing Homes,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Paid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Desired Net Proceeds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Spent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62" name="Google Shape;262;p49"/>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66"/>
        <p:cNvGrpSpPr/>
        <p:nvPr/>
      </p:nvGrpSpPr>
      <p:grpSpPr>
        <a:xfrm>
          <a:off x="0" y="0"/>
          <a:ext cx="0" cy="0"/>
          <a:chOff x="0" y="0"/>
          <a:chExt cx="0" cy="0"/>
        </a:xfrm>
      </p:grpSpPr>
      <p:sp>
        <p:nvSpPr>
          <p:cNvPr id="267" name="Google Shape;267;p50"/>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err="1">
                <a:solidFill>
                  <a:srgbClr val="000000"/>
                </a:solidFill>
                <a:latin typeface="Verdana Pro" panose="020B0604030504040204" pitchFamily="34" charset="0"/>
                <a:ea typeface="Rockwell"/>
                <a:cs typeface="Rockwell"/>
                <a:sym typeface="Rockwell"/>
              </a:rPr>
              <a:t>Zesti</a:t>
            </a:r>
            <a:r>
              <a:rPr lang="en-US" sz="1400" b="0" strike="noStrike" dirty="0">
                <a:solidFill>
                  <a:srgbClr val="000000"/>
                </a:solidFill>
                <a:latin typeface="Verdana Pro" panose="020B0604030504040204" pitchFamily="34" charset="0"/>
                <a:ea typeface="Rockwell"/>
                <a:cs typeface="Rockwell"/>
                <a:sym typeface="Rockwell"/>
              </a:rPr>
              <a:t>-failure</a:t>
            </a:r>
            <a:endParaRPr sz="1400" b="0" strike="noStrike" dirty="0">
              <a:solidFill>
                <a:srgbClr val="000000"/>
              </a:solidFill>
              <a:latin typeface="Verdana Pro" panose="020B0604030504040204" pitchFamily="34" charset="0"/>
              <a:ea typeface="Calibri"/>
              <a:cs typeface="Calibri"/>
              <a:sym typeface="Calibri"/>
            </a:endParaRPr>
          </a:p>
        </p:txBody>
      </p:sp>
      <p:sp>
        <p:nvSpPr>
          <p:cNvPr id="268" name="Google Shape;268;p50"/>
          <p:cNvSpPr/>
          <p:nvPr/>
        </p:nvSpPr>
        <p:spPr>
          <a:xfrm>
            <a:off x="6504840" y="1690560"/>
            <a:ext cx="5073480" cy="2647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Zillow does not set the price either.  An example….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Spencer </a:t>
            </a:r>
            <a:r>
              <a:rPr lang="en-US" sz="1300" b="0" i="0" u="none" strike="noStrike" cap="none" dirty="0" err="1">
                <a:solidFill>
                  <a:srgbClr val="000000"/>
                </a:solidFill>
                <a:latin typeface="Verdana Pro" panose="020B0604030504040204" pitchFamily="34" charset="0"/>
                <a:ea typeface="Rockwell"/>
                <a:cs typeface="Rockwell"/>
                <a:sym typeface="Rockwell"/>
              </a:rPr>
              <a:t>Rascoff</a:t>
            </a:r>
            <a:r>
              <a:rPr lang="en-US" sz="1300" b="0" i="0" u="none" strike="noStrike" cap="none" dirty="0">
                <a:solidFill>
                  <a:srgbClr val="000000"/>
                </a:solidFill>
                <a:latin typeface="Verdana Pro" panose="020B0604030504040204" pitchFamily="34" charset="0"/>
                <a:ea typeface="Rockwell"/>
                <a:cs typeface="Rockwell"/>
                <a:sym typeface="Rockwell"/>
              </a:rPr>
              <a:t>, the former CEO of Zillow, recently sold his home in the Seattle area.  The Zillow Zestimate was just over $1.5 million, but the house actually sold for $1.1 million.  The ZILLOW ZESTIMATE was off by nearly $400,000, and he’s the CEO of Zillow.</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1" i="0" u="none" strike="noStrike" cap="none" dirty="0">
                <a:solidFill>
                  <a:srgbClr val="000000"/>
                </a:solidFill>
                <a:latin typeface="Verdana Pro" panose="020B0604030504040204" pitchFamily="34" charset="0"/>
                <a:ea typeface="Rockwell"/>
                <a:cs typeface="Rockwell"/>
                <a:sym typeface="Rockwell"/>
              </a:rPr>
              <a:t>Zillow actually states on their website that their </a:t>
            </a:r>
            <a:r>
              <a:rPr lang="en-US" sz="1300" b="1" i="0" u="none" strike="noStrike" cap="none" dirty="0" err="1">
                <a:solidFill>
                  <a:srgbClr val="000000"/>
                </a:solidFill>
                <a:latin typeface="Verdana Pro" panose="020B0604030504040204" pitchFamily="34" charset="0"/>
                <a:ea typeface="Rockwell"/>
                <a:cs typeface="Rockwell"/>
                <a:sym typeface="Rockwell"/>
              </a:rPr>
              <a:t>Zestimates</a:t>
            </a:r>
            <a:r>
              <a:rPr lang="en-US" sz="1300" b="1" i="0" u="none" strike="noStrike" cap="none" dirty="0">
                <a:solidFill>
                  <a:srgbClr val="000000"/>
                </a:solidFill>
                <a:latin typeface="Verdana Pro" panose="020B0604030504040204" pitchFamily="34" charset="0"/>
                <a:ea typeface="Rockwell"/>
                <a:cs typeface="Rockwell"/>
                <a:sym typeface="Rockwell"/>
              </a:rPr>
              <a:t> could be off by as much as 7.9%.  On a $400,000 home that’s +- $31,600</a:t>
            </a:r>
            <a:r>
              <a:rPr lang="en-US" sz="1200" b="1" i="0" u="none" strike="noStrike" cap="none" dirty="0">
                <a:solidFill>
                  <a:srgbClr val="000000"/>
                </a:solidFill>
                <a:latin typeface="Verdana Pro" panose="020B0604030504040204" pitchFamily="34" charset="0"/>
                <a:ea typeface="Rockwell"/>
                <a:cs typeface="Rockwell"/>
                <a:sym typeface="Rockwell"/>
              </a:rPr>
              <a:t>.</a:t>
            </a:r>
            <a:endParaRPr sz="1200" b="0" i="0" u="none" strike="noStrike" cap="none" dirty="0">
              <a:solidFill>
                <a:srgbClr val="000000"/>
              </a:solidFill>
              <a:latin typeface="Verdana Pro" panose="020B0604030504040204" pitchFamily="34" charset="0"/>
              <a:sym typeface="Arial"/>
            </a:endParaRPr>
          </a:p>
        </p:txBody>
      </p:sp>
      <p:sp>
        <p:nvSpPr>
          <p:cNvPr id="269" name="Google Shape;269;p50"/>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Selling Prices of Competing Homes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Condition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Home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Competing Homes,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Paid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Desired Net Proceeds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Spent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70" name="Google Shape;270;p50"/>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74"/>
        <p:cNvGrpSpPr/>
        <p:nvPr/>
      </p:nvGrpSpPr>
      <p:grpSpPr>
        <a:xfrm>
          <a:off x="0" y="0"/>
          <a:ext cx="0" cy="0"/>
          <a:chOff x="0" y="0"/>
          <a:chExt cx="0" cy="0"/>
        </a:xfrm>
      </p:grpSpPr>
      <p:sp>
        <p:nvSpPr>
          <p:cNvPr id="275" name="Google Shape;275;p51"/>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76" name="Google Shape;276;p51"/>
          <p:cNvSpPr/>
          <p:nvPr/>
        </p:nvSpPr>
        <p:spPr>
          <a:xfrm>
            <a:off x="6504840" y="1690560"/>
            <a:ext cx="5073480" cy="26470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We will use a multi-step approach to arrive at a List Price that will attract the greatest number of qualified buyers to view your home in the most important listing window – the first 2 weeks.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After that first 2 weeks, if your home is found to be not the correct combination of features for the price, showing activity will slow dramatically as interested buyers will have moved on, and we will need to chase after the buyers with price reductions.  This is not a desirable situation.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Remember, they are using the Internet to compare your home against every other home, before they even set foot in your home.</a:t>
            </a:r>
            <a:endParaRPr sz="1300" b="0" i="0" u="none" strike="noStrike" cap="none" dirty="0">
              <a:solidFill>
                <a:srgbClr val="000000"/>
              </a:solidFill>
              <a:latin typeface="Verdana Pro" panose="020B0604030504040204" pitchFamily="34" charset="0"/>
              <a:sym typeface="Arial"/>
            </a:endParaRPr>
          </a:p>
        </p:txBody>
      </p:sp>
      <p:sp>
        <p:nvSpPr>
          <p:cNvPr id="277" name="Google Shape;277;p51"/>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Selling Prices of Competing Homes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Condition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Home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Competing Homes,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Paid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Desired Net Proceeds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Spent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78" name="Google Shape;278;p51"/>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82"/>
        <p:cNvGrpSpPr/>
        <p:nvPr/>
      </p:nvGrpSpPr>
      <p:grpSpPr>
        <a:xfrm>
          <a:off x="0" y="0"/>
          <a:ext cx="0" cy="0"/>
          <a:chOff x="0" y="0"/>
          <a:chExt cx="0" cy="0"/>
        </a:xfrm>
      </p:grpSpPr>
      <p:sp>
        <p:nvSpPr>
          <p:cNvPr id="283" name="Google Shape;283;p52"/>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84" name="Google Shape;284;p52"/>
          <p:cNvSpPr/>
          <p:nvPr/>
        </p:nvSpPr>
        <p:spPr>
          <a:xfrm>
            <a:off x="6504840" y="1690560"/>
            <a:ext cx="5073480" cy="28602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multi-step approach to pricing: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We will build a list of all recent listings and sales in the area.</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sz="1300"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We will create a matrix of features vs price for all homes in that list.</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sz="1300"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We will visit all actively listed homes in the list to see how yours compares.</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endParaRPr sz="1300" b="0" i="0" u="none" strike="noStrike" cap="none" dirty="0">
              <a:solidFill>
                <a:srgbClr val="000000"/>
              </a:solidFill>
              <a:latin typeface="Verdana Pro" panose="020B0604030504040204" pitchFamily="34" charset="0"/>
              <a:sym typeface="Arial"/>
            </a:endParaRPr>
          </a:p>
          <a:p>
            <a:pPr marL="343080" marR="0" lvl="0" indent="-343080" algn="l" rtl="0">
              <a:lnSpc>
                <a:spcPct val="100000"/>
              </a:lnSpc>
              <a:spcBef>
                <a:spcPts val="0"/>
              </a:spcBef>
              <a:spcAft>
                <a:spcPts val="0"/>
              </a:spcAft>
              <a:buClr>
                <a:srgbClr val="000000"/>
              </a:buClr>
              <a:buSzPts val="1400"/>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Together, we will compare each home to yours, feature by feature, to establish a List Price that will ensure that your home is at the top of everyone’s list.</a:t>
            </a:r>
            <a:endParaRPr sz="1300" b="0" i="0" u="none" strike="noStrike" cap="none" dirty="0">
              <a:solidFill>
                <a:srgbClr val="000000"/>
              </a:solidFill>
              <a:latin typeface="Verdana Pro" panose="020B0604030504040204" pitchFamily="34" charset="0"/>
              <a:sym typeface="Arial"/>
            </a:endParaRPr>
          </a:p>
        </p:txBody>
      </p:sp>
      <p:sp>
        <p:nvSpPr>
          <p:cNvPr id="285" name="Google Shape;285;p52"/>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Selling Prices of Competing Homes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Condition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Home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Competing Homes,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Paid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Desired Net Proceeds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Spent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86" name="Google Shape;286;p52"/>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90"/>
        <p:cNvGrpSpPr/>
        <p:nvPr/>
      </p:nvGrpSpPr>
      <p:grpSpPr>
        <a:xfrm>
          <a:off x="0" y="0"/>
          <a:ext cx="0" cy="0"/>
          <a:chOff x="0" y="0"/>
          <a:chExt cx="0" cy="0"/>
        </a:xfrm>
      </p:grpSpPr>
      <p:sp>
        <p:nvSpPr>
          <p:cNvPr id="291" name="Google Shape;291;p53"/>
          <p:cNvSpPr txBox="1">
            <a:spLocks noGrp="1"/>
          </p:cNvSpPr>
          <p:nvPr>
            <p:ph type="title"/>
          </p:nvPr>
        </p:nvSpPr>
        <p:spPr>
          <a:xfrm>
            <a:off x="6556320" y="365040"/>
            <a:ext cx="4797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Price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Pricing Your Home For A Successful Sale</a:t>
            </a:r>
            <a:endParaRPr sz="1400" b="0" strike="noStrike" dirty="0">
              <a:solidFill>
                <a:srgbClr val="000000"/>
              </a:solidFill>
              <a:latin typeface="Verdana Pro" panose="020B0604030504040204" pitchFamily="34" charset="0"/>
              <a:ea typeface="Calibri"/>
              <a:cs typeface="Calibri"/>
              <a:sym typeface="Calibri"/>
            </a:endParaRPr>
          </a:p>
        </p:txBody>
      </p:sp>
      <p:sp>
        <p:nvSpPr>
          <p:cNvPr id="292" name="Google Shape;292;p53"/>
          <p:cNvSpPr/>
          <p:nvPr/>
        </p:nvSpPr>
        <p:spPr>
          <a:xfrm>
            <a:off x="6504840" y="1690560"/>
            <a:ext cx="5073480" cy="39258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Pricing your home accurately is the most effective way to ensure a timely, successful sale.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Allow me to repeat that - pricing your home accurately is the most effective way to ensure a timely, successful sale.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No amount of marketing can sell an overpriced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Many sellers are tempted to list their home with the agent who quotes the highest price.  In the real estate industry, we call that “buying the listing”.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This is completely unfair to the Seller because it creates an unrealistic expectation in the mind of the Seller, and severely limits the pool of interested Buyers.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Please keep in mind, the agent doesn’t set the selling price, the seller doesn’t set the selling price - the market (buyers) will set the price, or value, for your home when they start making purchase offers.</a:t>
            </a:r>
            <a:endParaRPr sz="1300" b="0" i="0" u="none" strike="noStrike" cap="none" dirty="0">
              <a:solidFill>
                <a:srgbClr val="000000"/>
              </a:solidFill>
              <a:latin typeface="Verdana Pro" panose="020B0604030504040204" pitchFamily="34" charset="0"/>
              <a:sym typeface="Arial"/>
            </a:endParaRPr>
          </a:p>
        </p:txBody>
      </p:sp>
      <p:sp>
        <p:nvSpPr>
          <p:cNvPr id="293" name="Google Shape;293;p53"/>
          <p:cNvSpPr/>
          <p:nvPr/>
        </p:nvSpPr>
        <p:spPr>
          <a:xfrm>
            <a:off x="930960" y="1690560"/>
            <a:ext cx="4548240" cy="362124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600" b="0" i="0" u="none" strike="noStrike" cap="none" dirty="0">
                <a:solidFill>
                  <a:srgbClr val="2F5597"/>
                </a:solidFill>
                <a:latin typeface="Verdana Pro" panose="020B0604030504040204" pitchFamily="34" charset="0"/>
                <a:ea typeface="Rockwell"/>
                <a:cs typeface="Rockwell"/>
                <a:sym typeface="Rockwell"/>
              </a:rPr>
              <a:t>Factors that Influence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8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Supply &amp; Demand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Economic Conditions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Asking &amp; Selling Prices of Competing Homes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Your Home’s Condition</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Buyer’s Perception of Your Home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Competing Homes, and,</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2F5597"/>
              </a:buClr>
              <a:buSzPts val="1400"/>
              <a:buFont typeface="Arial"/>
              <a:buChar char="•"/>
            </a:pPr>
            <a:r>
              <a:rPr lang="en-US" sz="1300" b="0" i="0" u="none" strike="noStrike" cap="none" dirty="0">
                <a:solidFill>
                  <a:srgbClr val="2F5597"/>
                </a:solidFill>
                <a:latin typeface="Verdana Pro" panose="020B0604030504040204" pitchFamily="34" charset="0"/>
                <a:ea typeface="Rockwell"/>
                <a:cs typeface="Rockwell"/>
                <a:sym typeface="Rockwell"/>
              </a:rPr>
              <a:t>Desirable Features not found in your home, but found in the competition.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600" b="0" i="0" u="none" strike="noStrike" cap="none" dirty="0">
                <a:solidFill>
                  <a:srgbClr val="FF0000"/>
                </a:solidFill>
                <a:latin typeface="Verdana Pro" panose="020B0604030504040204" pitchFamily="34" charset="0"/>
                <a:ea typeface="Rockwell"/>
                <a:cs typeface="Rockwell"/>
                <a:sym typeface="Rockwell"/>
              </a:rPr>
              <a:t>Factors with Little or No Influence on Market Value</a:t>
            </a:r>
            <a:endParaRPr sz="16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Price the Seller Paid for the House</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Seller’s Desired Net Proceeds</a:t>
            </a:r>
            <a:endParaRPr sz="1300" b="0" i="0" u="none" strike="noStrike" cap="none" dirty="0">
              <a:solidFill>
                <a:srgbClr val="000000"/>
              </a:solidFill>
              <a:latin typeface="Verdana Pro" panose="020B0604030504040204" pitchFamily="34" charset="0"/>
              <a:sym typeface="Arial"/>
            </a:endParaRPr>
          </a:p>
          <a:p>
            <a:pPr marL="285840" marR="0" lvl="0" indent="-285840" algn="l" rtl="0">
              <a:lnSpc>
                <a:spcPct val="100000"/>
              </a:lnSpc>
              <a:spcBef>
                <a:spcPts val="0"/>
              </a:spcBef>
              <a:spcAft>
                <a:spcPts val="0"/>
              </a:spcAft>
              <a:buClr>
                <a:srgbClr val="FF0000"/>
              </a:buClr>
              <a:buSzPts val="1400"/>
              <a:buFont typeface="Arial"/>
              <a:buChar char="•"/>
            </a:pPr>
            <a:r>
              <a:rPr lang="en-US" sz="1300" b="0" i="0" u="none" strike="noStrike" cap="none" dirty="0">
                <a:solidFill>
                  <a:srgbClr val="FF0000"/>
                </a:solidFill>
                <a:latin typeface="Verdana Pro" panose="020B0604030504040204" pitchFamily="34" charset="0"/>
                <a:ea typeface="Rockwell"/>
                <a:cs typeface="Rockwell"/>
                <a:sym typeface="Rockwell"/>
              </a:rPr>
              <a:t>The Amount Spent on Repairs or Improvements</a:t>
            </a:r>
            <a:endParaRPr sz="1300" b="0" i="0" u="none" strike="noStrike" cap="none" dirty="0">
              <a:solidFill>
                <a:srgbClr val="000000"/>
              </a:solidFill>
              <a:latin typeface="Verdana Pro" panose="020B0604030504040204" pitchFamily="34" charset="0"/>
              <a:sym typeface="Arial"/>
            </a:endParaRPr>
          </a:p>
        </p:txBody>
      </p:sp>
      <p:sp>
        <p:nvSpPr>
          <p:cNvPr id="294" name="Google Shape;294;p53"/>
          <p:cNvSpPr/>
          <p:nvPr/>
        </p:nvSpPr>
        <p:spPr>
          <a:xfrm>
            <a:off x="1265040" y="533520"/>
            <a:ext cx="3184920" cy="638280"/>
          </a:xfrm>
          <a:prstGeom prst="rect">
            <a:avLst/>
          </a:prstGeom>
          <a:noFill/>
          <a:ln>
            <a:noFill/>
          </a:ln>
        </p:spPr>
        <p:txBody>
          <a:bodyPr spcFirstLastPara="1" wrap="square" lIns="45700" tIns="45000" rIns="45700" bIns="45000" anchor="t" anchorCtr="0">
            <a:noAutofit/>
          </a:bodyPr>
          <a:lstStyle/>
          <a:p>
            <a:pPr marL="0" marR="0" lvl="0" indent="0" algn="ctr" rtl="0">
              <a:lnSpc>
                <a:spcPct val="100000"/>
              </a:lnSpc>
              <a:spcBef>
                <a:spcPts val="0"/>
              </a:spcBef>
              <a:spcAft>
                <a:spcPts val="0"/>
              </a:spcAft>
              <a:buNone/>
            </a:pPr>
            <a:r>
              <a:rPr lang="en-US" sz="3600" b="0" i="0" u="none" strike="noStrike" cap="none" dirty="0">
                <a:solidFill>
                  <a:srgbClr val="000000"/>
                </a:solidFill>
                <a:latin typeface="Verdana Pro" panose="020B0604030504040204" pitchFamily="34" charset="0"/>
                <a:ea typeface="Rockwell"/>
                <a:cs typeface="Rockwell"/>
                <a:sym typeface="Rockwell"/>
              </a:rPr>
              <a:t>Market Value</a:t>
            </a:r>
            <a:endParaRPr sz="36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298"/>
        <p:cNvGrpSpPr/>
        <p:nvPr/>
      </p:nvGrpSpPr>
      <p:grpSpPr>
        <a:xfrm>
          <a:off x="0" y="0"/>
          <a:ext cx="0" cy="0"/>
          <a:chOff x="0" y="0"/>
          <a:chExt cx="0" cy="0"/>
        </a:xfrm>
      </p:grpSpPr>
      <p:pic>
        <p:nvPicPr>
          <p:cNvPr id="299" name="Google Shape;299;p54"/>
          <p:cNvPicPr preferRelativeResize="0"/>
          <p:nvPr/>
        </p:nvPicPr>
        <p:blipFill rotWithShape="1">
          <a:blip r:embed="rId3">
            <a:alphaModFix/>
          </a:blip>
          <a:srcRect/>
          <a:stretch/>
        </p:blipFill>
        <p:spPr>
          <a:xfrm>
            <a:off x="4805280" y="538200"/>
            <a:ext cx="5862240" cy="685440"/>
          </a:xfrm>
          <a:prstGeom prst="rect">
            <a:avLst/>
          </a:prstGeom>
          <a:noFill/>
          <a:ln>
            <a:noFill/>
          </a:ln>
        </p:spPr>
      </p:pic>
      <p:sp>
        <p:nvSpPr>
          <p:cNvPr id="300" name="Google Shape;300;p54"/>
          <p:cNvSpPr/>
          <p:nvPr/>
        </p:nvSpPr>
        <p:spPr>
          <a:xfrm>
            <a:off x="5370480" y="698400"/>
            <a:ext cx="5757480" cy="30276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400" b="0" i="0" u="none" strike="noStrike" cap="none" dirty="0">
                <a:solidFill>
                  <a:srgbClr val="FFFFFF"/>
                </a:solidFill>
                <a:latin typeface="Verdana Pro" panose="020B0604030504040204" pitchFamily="34" charset="0"/>
                <a:ea typeface="Rockwell"/>
                <a:cs typeface="Rockwell"/>
                <a:sym typeface="Rockwell"/>
              </a:rPr>
              <a:t>MARKETING VALUE STRATEGIES</a:t>
            </a:r>
            <a:endParaRPr sz="1400" b="0" i="0" u="none" strike="noStrike" cap="none" dirty="0">
              <a:solidFill>
                <a:srgbClr val="000000"/>
              </a:solidFill>
              <a:latin typeface="Verdana Pro" panose="020B0604030504040204" pitchFamily="34" charset="0"/>
              <a:sym typeface="Arial"/>
            </a:endParaRPr>
          </a:p>
        </p:txBody>
      </p:sp>
      <p:pic>
        <p:nvPicPr>
          <p:cNvPr id="301" name="Google Shape;301;p54"/>
          <p:cNvPicPr preferRelativeResize="0"/>
          <p:nvPr/>
        </p:nvPicPr>
        <p:blipFill rotWithShape="1">
          <a:blip r:embed="rId4">
            <a:alphaModFix/>
          </a:blip>
          <a:srcRect/>
          <a:stretch/>
        </p:blipFill>
        <p:spPr>
          <a:xfrm>
            <a:off x="2209680" y="2190600"/>
            <a:ext cx="5778000" cy="3669840"/>
          </a:xfrm>
          <a:prstGeom prst="rect">
            <a:avLst/>
          </a:prstGeom>
          <a:noFill/>
          <a:ln>
            <a:noFill/>
          </a:ln>
        </p:spPr>
      </p:pic>
      <p:sp>
        <p:nvSpPr>
          <p:cNvPr id="302" name="Google Shape;302;p54"/>
          <p:cNvSpPr/>
          <p:nvPr/>
        </p:nvSpPr>
        <p:spPr>
          <a:xfrm>
            <a:off x="2222640" y="1747800"/>
            <a:ext cx="4458960" cy="625680"/>
          </a:xfrm>
          <a:prstGeom prst="rect">
            <a:avLst/>
          </a:prstGeom>
          <a:noFill/>
          <a:ln>
            <a:noFill/>
          </a:ln>
        </p:spPr>
        <p:txBody>
          <a:bodyPr spcFirstLastPara="1" wrap="square" lIns="90000" tIns="45000" rIns="90000" bIns="45000" anchor="t" anchorCtr="0">
            <a:noAutofit/>
          </a:bodyPr>
          <a:lstStyle/>
          <a:p>
            <a:pPr marL="0" marR="0" lvl="0" indent="0" algn="l" rtl="0">
              <a:lnSpc>
                <a:spcPct val="110000"/>
              </a:lnSpc>
              <a:spcBef>
                <a:spcPts val="0"/>
              </a:spcBef>
              <a:spcAft>
                <a:spcPts val="0"/>
              </a:spcAft>
              <a:buNone/>
            </a:pPr>
            <a:r>
              <a:rPr lang="en-US" sz="3200" b="0" i="0" u="none" strike="noStrike" cap="none" baseline="30000" dirty="0">
                <a:solidFill>
                  <a:srgbClr val="D70020"/>
                </a:solidFill>
                <a:latin typeface="Verdana Pro" panose="020B0604030504040204" pitchFamily="34" charset="0"/>
                <a:ea typeface="Rockwell"/>
                <a:cs typeface="Rockwell"/>
                <a:sym typeface="Rockwell"/>
              </a:rPr>
              <a:t>Pricing &amp; Property Appeal</a:t>
            </a:r>
            <a:endParaRPr sz="3200" b="0" i="0" u="none" strike="noStrike" cap="none" dirty="0">
              <a:solidFill>
                <a:srgbClr val="000000"/>
              </a:solidFill>
              <a:latin typeface="Verdana Pro" panose="020B0604030504040204" pitchFamily="34" charset="0"/>
              <a:sym typeface="Arial"/>
            </a:endParaRPr>
          </a:p>
        </p:txBody>
      </p:sp>
      <p:sp>
        <p:nvSpPr>
          <p:cNvPr id="303" name="Google Shape;303;p54"/>
          <p:cNvSpPr/>
          <p:nvPr/>
        </p:nvSpPr>
        <p:spPr>
          <a:xfrm>
            <a:off x="7325503" y="2723760"/>
            <a:ext cx="3481200" cy="2603520"/>
          </a:xfrm>
          <a:prstGeom prst="rect">
            <a:avLst/>
          </a:prstGeom>
          <a:noFill/>
          <a:ln>
            <a:noFill/>
          </a:ln>
        </p:spPr>
        <p:txBody>
          <a:bodyPr spcFirstLastPara="1" wrap="square" lIns="90000" tIns="45000" rIns="90000" bIns="45000" anchor="t" anchorCtr="0">
            <a:noAutofit/>
          </a:bodyPr>
          <a:lstStyle/>
          <a:p>
            <a:pPr marL="0" marR="0" lvl="0" indent="0" algn="r" rtl="0">
              <a:lnSpc>
                <a:spcPct val="110000"/>
              </a:lnSpc>
              <a:spcBef>
                <a:spcPts val="0"/>
              </a:spcBef>
              <a:spcAft>
                <a:spcPts val="0"/>
              </a:spcAft>
              <a:buNone/>
            </a:pPr>
            <a:r>
              <a:rPr lang="en-US" sz="2400" b="0" i="0" u="none" strike="noStrike" cap="none" baseline="30000" dirty="0">
                <a:solidFill>
                  <a:srgbClr val="D70020"/>
                </a:solidFill>
                <a:latin typeface="Verdana Pro" panose="020B0604030504040204" pitchFamily="34" charset="0"/>
                <a:ea typeface="Rockwell"/>
                <a:cs typeface="Rockwell"/>
                <a:sym typeface="Rockwell"/>
              </a:rPr>
              <a:t>Showings Per Week</a:t>
            </a:r>
            <a:endParaRPr sz="24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800" b="0" i="0" u="none" strike="noStrike" cap="none" baseline="30000" dirty="0">
                <a:solidFill>
                  <a:srgbClr val="000000"/>
                </a:solidFill>
                <a:latin typeface="Verdana Pro" panose="020B0604030504040204" pitchFamily="34" charset="0"/>
                <a:ea typeface="Rockwell"/>
                <a:cs typeface="Rockwell"/>
                <a:sym typeface="Rockwell"/>
              </a:rPr>
              <a:t> </a:t>
            </a:r>
            <a:r>
              <a:rPr lang="en-US" sz="2000" b="0" i="0" u="none" strike="noStrike" cap="none" baseline="30000" dirty="0">
                <a:solidFill>
                  <a:srgbClr val="37373B"/>
                </a:solidFill>
                <a:latin typeface="Verdana Pro" panose="020B0604030504040204" pitchFamily="34" charset="0"/>
                <a:ea typeface="Rockwell"/>
                <a:cs typeface="Rockwell"/>
                <a:sym typeface="Rockwell"/>
              </a:rPr>
              <a:t>Overpricing your home can mean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a decrease in interested buyers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and an increase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in days on the market.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This chart shows how time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on the market can affect the </a:t>
            </a:r>
            <a:endParaRPr sz="2000" b="0" i="0" u="none" strike="noStrike" cap="none" dirty="0">
              <a:solidFill>
                <a:srgbClr val="000000"/>
              </a:solidFill>
              <a:latin typeface="Verdana Pro" panose="020B0604030504040204" pitchFamily="34" charset="0"/>
              <a:sym typeface="Arial"/>
            </a:endParaRPr>
          </a:p>
          <a:p>
            <a:pPr marL="0" marR="0" lvl="0" indent="0" algn="r" rtl="0">
              <a:lnSpc>
                <a:spcPct val="110000"/>
              </a:lnSpc>
              <a:spcBef>
                <a:spcPts val="0"/>
              </a:spcBef>
              <a:spcAft>
                <a:spcPts val="0"/>
              </a:spcAft>
              <a:buNone/>
            </a:pPr>
            <a:r>
              <a:rPr lang="en-US" sz="2000" b="0" i="0" u="none" strike="noStrike" cap="none" baseline="30000" dirty="0">
                <a:solidFill>
                  <a:srgbClr val="37373B"/>
                </a:solidFill>
                <a:latin typeface="Verdana Pro" panose="020B0604030504040204" pitchFamily="34" charset="0"/>
                <a:ea typeface="Rockwell"/>
                <a:cs typeface="Rockwell"/>
                <a:sym typeface="Rockwell"/>
              </a:rPr>
              <a:t>number of showings per week</a:t>
            </a:r>
            <a:r>
              <a:rPr lang="en-US" sz="1200" b="0" i="0" u="none" strike="noStrike" cap="none" baseline="30000" dirty="0">
                <a:solidFill>
                  <a:srgbClr val="37373B"/>
                </a:solidFill>
                <a:latin typeface="Rockwell" panose="02060603020205020403" pitchFamily="18" charset="77"/>
                <a:ea typeface="Rockwell"/>
                <a:cs typeface="Rockwell"/>
                <a:sym typeface="Rockwell"/>
              </a:rPr>
              <a:t>.</a:t>
            </a:r>
            <a:endParaRPr sz="1200" b="0" i="0" u="none" strike="noStrike" cap="none" dirty="0">
              <a:solidFill>
                <a:srgbClr val="000000"/>
              </a:solidFill>
              <a:latin typeface="Rockwell" panose="02060603020205020403" pitchFamily="18" charset="77"/>
              <a:sym typeface="Arial"/>
            </a:endParaRPr>
          </a:p>
        </p:txBody>
      </p:sp>
      <p:sp>
        <p:nvSpPr>
          <p:cNvPr id="304" name="Google Shape;304;p54"/>
          <p:cNvSpPr/>
          <p:nvPr/>
        </p:nvSpPr>
        <p:spPr>
          <a:xfrm>
            <a:off x="2947680" y="5961240"/>
            <a:ext cx="6487200" cy="456120"/>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08"/>
        <p:cNvGrpSpPr/>
        <p:nvPr/>
      </p:nvGrpSpPr>
      <p:grpSpPr>
        <a:xfrm>
          <a:off x="0" y="0"/>
          <a:ext cx="0" cy="0"/>
          <a:chOff x="0" y="0"/>
          <a:chExt cx="0" cy="0"/>
        </a:xfrm>
      </p:grpSpPr>
      <p:pic>
        <p:nvPicPr>
          <p:cNvPr id="309" name="Google Shape;309;p55"/>
          <p:cNvPicPr preferRelativeResize="0"/>
          <p:nvPr/>
        </p:nvPicPr>
        <p:blipFill rotWithShape="1">
          <a:blip r:embed="rId3">
            <a:alphaModFix/>
          </a:blip>
          <a:srcRect/>
          <a:stretch/>
        </p:blipFill>
        <p:spPr>
          <a:xfrm>
            <a:off x="6958080" y="1200240"/>
            <a:ext cx="3720600" cy="2603160"/>
          </a:xfrm>
          <a:prstGeom prst="rect">
            <a:avLst/>
          </a:prstGeom>
          <a:noFill/>
          <a:ln>
            <a:noFill/>
          </a:ln>
        </p:spPr>
      </p:pic>
      <p:pic>
        <p:nvPicPr>
          <p:cNvPr id="310" name="Google Shape;310;p55"/>
          <p:cNvPicPr preferRelativeResize="0"/>
          <p:nvPr/>
        </p:nvPicPr>
        <p:blipFill rotWithShape="1">
          <a:blip r:embed="rId4">
            <a:alphaModFix/>
          </a:blip>
          <a:srcRect/>
          <a:stretch/>
        </p:blipFill>
        <p:spPr>
          <a:xfrm>
            <a:off x="4805280" y="538200"/>
            <a:ext cx="5873400" cy="685440"/>
          </a:xfrm>
          <a:prstGeom prst="rect">
            <a:avLst/>
          </a:prstGeom>
          <a:noFill/>
          <a:ln>
            <a:noFill/>
          </a:ln>
        </p:spPr>
      </p:pic>
      <p:sp>
        <p:nvSpPr>
          <p:cNvPr id="311" name="Google Shape;311;p55"/>
          <p:cNvSpPr/>
          <p:nvPr/>
        </p:nvSpPr>
        <p:spPr>
          <a:xfrm>
            <a:off x="5370480" y="698400"/>
            <a:ext cx="5757480" cy="30276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400" b="0" i="0" u="none" strike="noStrike" cap="none" dirty="0">
                <a:solidFill>
                  <a:srgbClr val="FFFFFF"/>
                </a:solidFill>
                <a:latin typeface="Verdana Pro" panose="020B0604030504040204" pitchFamily="34" charset="0"/>
                <a:ea typeface="Rockwell"/>
                <a:cs typeface="Rockwell"/>
                <a:sym typeface="Rockwell"/>
              </a:rPr>
              <a:t>MARKETING VALUE STRATEGIES</a:t>
            </a:r>
            <a:endParaRPr sz="1400" b="0" i="0" u="none" strike="noStrike" cap="none" dirty="0">
              <a:solidFill>
                <a:srgbClr val="000000"/>
              </a:solidFill>
              <a:latin typeface="Verdana Pro" panose="020B0604030504040204" pitchFamily="34" charset="0"/>
              <a:sym typeface="Arial"/>
            </a:endParaRPr>
          </a:p>
        </p:txBody>
      </p:sp>
      <p:pic>
        <p:nvPicPr>
          <p:cNvPr id="312" name="Google Shape;312;p55"/>
          <p:cNvPicPr preferRelativeResize="0"/>
          <p:nvPr/>
        </p:nvPicPr>
        <p:blipFill rotWithShape="1">
          <a:blip r:embed="rId5">
            <a:alphaModFix/>
          </a:blip>
          <a:srcRect/>
          <a:stretch/>
        </p:blipFill>
        <p:spPr>
          <a:xfrm>
            <a:off x="2108160" y="3568680"/>
            <a:ext cx="7962480" cy="2133360"/>
          </a:xfrm>
          <a:prstGeom prst="rect">
            <a:avLst/>
          </a:prstGeom>
          <a:noFill/>
          <a:ln>
            <a:noFill/>
          </a:ln>
        </p:spPr>
      </p:pic>
      <p:sp>
        <p:nvSpPr>
          <p:cNvPr id="313" name="Google Shape;313;p55"/>
          <p:cNvSpPr/>
          <p:nvPr/>
        </p:nvSpPr>
        <p:spPr>
          <a:xfrm>
            <a:off x="1161420" y="698399"/>
            <a:ext cx="6021000" cy="2447571"/>
          </a:xfrm>
          <a:prstGeom prst="rect">
            <a:avLst/>
          </a:prstGeom>
          <a:noFill/>
          <a:ln>
            <a:noFill/>
          </a:ln>
        </p:spPr>
        <p:txBody>
          <a:bodyPr spcFirstLastPara="1" wrap="square" lIns="90000" tIns="45000" rIns="90000" bIns="45000" anchor="t" anchorCtr="0">
            <a:noAutofit/>
          </a:bodyPr>
          <a:lstStyle/>
          <a:p>
            <a:pPr marL="0" marR="0" lvl="0" indent="0" algn="l" rtl="0">
              <a:lnSpc>
                <a:spcPct val="110000"/>
              </a:lnSpc>
              <a:spcBef>
                <a:spcPts val="0"/>
              </a:spcBef>
              <a:spcAft>
                <a:spcPts val="0"/>
              </a:spcAft>
              <a:buNone/>
            </a:pPr>
            <a:r>
              <a:rPr lang="en-US" sz="3200" b="0" i="0" u="none" strike="noStrike" cap="none" baseline="30000" dirty="0">
                <a:solidFill>
                  <a:srgbClr val="D70020"/>
                </a:solidFill>
                <a:latin typeface="Verdana Pro" panose="020B0604030504040204" pitchFamily="34" charset="0"/>
                <a:ea typeface="Rockwell"/>
                <a:cs typeface="Rockwell"/>
                <a:sym typeface="Rockwell"/>
              </a:rPr>
              <a:t>Pricing &amp; Property Appeal</a:t>
            </a:r>
            <a:endParaRPr sz="3200" b="0" i="0" u="none" strike="noStrike" cap="none" dirty="0">
              <a:solidFill>
                <a:srgbClr val="000000"/>
              </a:solidFill>
              <a:latin typeface="Verdana Pro" panose="020B0604030504040204" pitchFamily="34" charset="0"/>
              <a:sym typeface="Arial"/>
            </a:endParaRPr>
          </a:p>
          <a:p>
            <a:pPr marL="0" marR="0" lvl="0" indent="0" algn="l" rtl="0">
              <a:lnSpc>
                <a:spcPct val="110000"/>
              </a:lnSpc>
              <a:spcBef>
                <a:spcPts val="0"/>
              </a:spcBef>
              <a:spcAft>
                <a:spcPts val="0"/>
              </a:spcAft>
              <a:buNone/>
            </a:pPr>
            <a:endParaRPr sz="1800" b="0" i="0" u="none" strike="noStrike" cap="none" dirty="0">
              <a:solidFill>
                <a:srgbClr val="000000"/>
              </a:solidFill>
              <a:latin typeface="Arial"/>
              <a:ea typeface="Arial"/>
              <a:cs typeface="Arial"/>
              <a:sym typeface="Arial"/>
            </a:endParaRPr>
          </a:p>
          <a:p>
            <a:pPr marL="0" marR="0" lvl="0" indent="0" rtl="0">
              <a:lnSpc>
                <a:spcPct val="100000"/>
              </a:lnSpc>
              <a:spcBef>
                <a:spcPts val="0"/>
              </a:spcBef>
              <a:spcAft>
                <a:spcPts val="0"/>
              </a:spcAft>
              <a:buNone/>
            </a:pPr>
            <a:endParaRPr lang="en-US" sz="1200" b="0" i="0" u="none" strike="noStrike" cap="none" dirty="0">
              <a:solidFill>
                <a:srgbClr val="000000"/>
              </a:solidFill>
              <a:latin typeface="Rockwell" panose="02060603020205020403" pitchFamily="18" charset="77"/>
              <a:ea typeface="Rockwell"/>
              <a:cs typeface="Rockwell"/>
              <a:sym typeface="Rockwell"/>
            </a:endParaRPr>
          </a:p>
          <a:p>
            <a:pPr marL="0" marR="0" lvl="0" indent="0"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order to get the maximum number of eyes on your home, the initial list price must be set at a number that will attract the highest number of potential buyers.</a:t>
            </a:r>
            <a:endParaRPr lang="en-US" sz="1300" b="0" i="0" u="none" strike="noStrike" cap="none" dirty="0">
              <a:solidFill>
                <a:srgbClr val="000000"/>
              </a:solidFill>
              <a:latin typeface="Verdana Pro" panose="020B0604030504040204" pitchFamily="34" charset="0"/>
              <a:sym typeface="Arial"/>
            </a:endParaRPr>
          </a:p>
          <a:p>
            <a:pPr marL="0" marR="0" lvl="0" indent="0"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more buyers that are interested in seeing your home, then the more offers that you will receive, thus driving up the eventual selling price in a competitive bidding environment.</a:t>
            </a:r>
            <a:endParaRPr lang="en-US" sz="1300" b="0" i="0" u="none" strike="noStrike" cap="none" dirty="0">
              <a:solidFill>
                <a:srgbClr val="000000"/>
              </a:solidFill>
              <a:latin typeface="Verdana Pro" panose="020B0604030504040204" pitchFamily="34" charset="0"/>
              <a:sym typeface="Arial"/>
            </a:endParaRPr>
          </a:p>
        </p:txBody>
      </p:sp>
      <p:sp>
        <p:nvSpPr>
          <p:cNvPr id="314" name="Google Shape;314;p55"/>
          <p:cNvSpPr/>
          <p:nvPr/>
        </p:nvSpPr>
        <p:spPr>
          <a:xfrm>
            <a:off x="1566720" y="5991120"/>
            <a:ext cx="9058320" cy="593280"/>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47"/>
        <p:cNvGrpSpPr/>
        <p:nvPr/>
      </p:nvGrpSpPr>
      <p:grpSpPr>
        <a:xfrm>
          <a:off x="0" y="0"/>
          <a:ext cx="0" cy="0"/>
          <a:chOff x="0" y="0"/>
          <a:chExt cx="0" cy="0"/>
        </a:xfrm>
      </p:grpSpPr>
      <p:sp>
        <p:nvSpPr>
          <p:cNvPr id="348" name="Google Shape;348;p59"/>
          <p:cNvSpPr txBox="1">
            <a:spLocks noGrp="1"/>
          </p:cNvSpPr>
          <p:nvPr>
            <p:ph type="title"/>
          </p:nvPr>
        </p:nvSpPr>
        <p:spPr>
          <a:xfrm>
            <a:off x="6147720" y="365040"/>
            <a:ext cx="52056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3900"/>
              <a:buFont typeface="Rockwell"/>
              <a:buNone/>
            </a:pPr>
            <a:r>
              <a:rPr lang="en-US" sz="3900" b="0" strike="noStrike" dirty="0">
                <a:solidFill>
                  <a:srgbClr val="000000"/>
                </a:solidFill>
                <a:latin typeface="Verdana Pro" panose="020B0604030504040204" pitchFamily="34" charset="0"/>
                <a:ea typeface="Rockwell"/>
                <a:cs typeface="Rockwell"/>
                <a:sym typeface="Rockwell"/>
              </a:rPr>
              <a:t>Marketing</a:t>
            </a:r>
            <a:br>
              <a:rPr lang="en-US" sz="39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MARKETING YOUR HOME FOR A SUCCESSFUL SALE</a:t>
            </a:r>
            <a:br>
              <a:rPr lang="en-US" sz="1400" dirty="0">
                <a:latin typeface="Verdana Pro" panose="020B0604030504040204" pitchFamily="34" charset="0"/>
              </a:rPr>
            </a:br>
            <a:endParaRPr sz="1400" b="0" strike="noStrike" dirty="0">
              <a:solidFill>
                <a:srgbClr val="000000"/>
              </a:solidFill>
              <a:latin typeface="Verdana Pro" panose="020B0604030504040204" pitchFamily="34" charset="0"/>
              <a:ea typeface="Calibri"/>
              <a:cs typeface="Calibri"/>
              <a:sym typeface="Calibri"/>
            </a:endParaRPr>
          </a:p>
        </p:txBody>
      </p:sp>
      <p:sp>
        <p:nvSpPr>
          <p:cNvPr id="349" name="Google Shape;349;p59"/>
          <p:cNvSpPr/>
          <p:nvPr/>
        </p:nvSpPr>
        <p:spPr>
          <a:xfrm>
            <a:off x="6384600" y="2111040"/>
            <a:ext cx="5339520" cy="37198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is now priced accurately, is in excellent condition, and looks great.</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Let’s show it off!</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 marketing of your home will reflect an established history of how buyers search for, and purchase, homes.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95% (or more) of buyers use the Internet during their home search.</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~90% of all home sales in the Denver area are co-brokered. This means there is a listing agent who represents you, the seller. And there is another agent who represents the buyer of your home. As a result, marketing to Realtors® is our most productive activity.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The most effective way to get the attention of productive agents and buyers is through accurate pricing and high-definition professional real estate photography.</a:t>
            </a:r>
            <a:endParaRPr sz="1300" b="0" i="0" u="none" strike="noStrike" cap="none" dirty="0">
              <a:solidFill>
                <a:srgbClr val="000000"/>
              </a:solidFill>
              <a:latin typeface="Verdana Pro" panose="020B0604030504040204" pitchFamily="34" charset="0"/>
              <a:sym typeface="Arial"/>
            </a:endParaRPr>
          </a:p>
        </p:txBody>
      </p:sp>
      <p:pic>
        <p:nvPicPr>
          <p:cNvPr id="350" name="Google Shape;350;p59" descr="Picture 6"/>
          <p:cNvPicPr preferRelativeResize="0"/>
          <p:nvPr/>
        </p:nvPicPr>
        <p:blipFill rotWithShape="1">
          <a:blip r:embed="rId3">
            <a:alphaModFix/>
          </a:blip>
          <a:srcRect/>
          <a:stretch/>
        </p:blipFill>
        <p:spPr>
          <a:xfrm>
            <a:off x="295560" y="1929960"/>
            <a:ext cx="5851800" cy="39009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54"/>
        <p:cNvGrpSpPr/>
        <p:nvPr/>
      </p:nvGrpSpPr>
      <p:grpSpPr>
        <a:xfrm>
          <a:off x="0" y="0"/>
          <a:ext cx="0" cy="0"/>
          <a:chOff x="0" y="0"/>
          <a:chExt cx="0" cy="0"/>
        </a:xfrm>
      </p:grpSpPr>
      <p:sp>
        <p:nvSpPr>
          <p:cNvPr id="355" name="Google Shape;355;p60"/>
          <p:cNvSpPr txBox="1">
            <a:spLocks noGrp="1"/>
          </p:cNvSpPr>
          <p:nvPr>
            <p:ph type="title"/>
          </p:nvPr>
        </p:nvSpPr>
        <p:spPr>
          <a:xfrm>
            <a:off x="6780240" y="365040"/>
            <a:ext cx="45734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PROFESSIONAL PHOTOGRAPHY</a:t>
            </a:r>
            <a:endParaRPr sz="1600" b="0" strike="noStrike" dirty="0">
              <a:solidFill>
                <a:srgbClr val="000000"/>
              </a:solidFill>
              <a:latin typeface="Verdana Pro" panose="020B0604030504040204" pitchFamily="34" charset="0"/>
              <a:ea typeface="Calibri"/>
              <a:cs typeface="Calibri"/>
              <a:sym typeface="Calibri"/>
            </a:endParaRPr>
          </a:p>
        </p:txBody>
      </p:sp>
      <p:sp>
        <p:nvSpPr>
          <p:cNvPr id="356" name="Google Shape;356;p60"/>
          <p:cNvSpPr/>
          <p:nvPr/>
        </p:nvSpPr>
        <p:spPr>
          <a:xfrm>
            <a:off x="7039800" y="1760760"/>
            <a:ext cx="4606920" cy="4778280"/>
          </a:xfrm>
          <a:prstGeom prst="rect">
            <a:avLst/>
          </a:prstGeom>
          <a:noFill/>
          <a:ln>
            <a:noFill/>
          </a:ln>
        </p:spPr>
        <p:txBody>
          <a:bodyPr spcFirstLastPara="1" wrap="square" lIns="45700" tIns="45000" rIns="45700" bIns="45000" anchor="t" anchorCtr="0">
            <a:noAutofit/>
          </a:bodyPr>
          <a:lstStyle/>
          <a:p>
            <a:pPr lvl="1"/>
            <a:r>
              <a:rPr lang="en-US" sz="1300" b="0" i="0" u="none" strike="noStrike" cap="none" dirty="0">
                <a:solidFill>
                  <a:srgbClr val="000000"/>
                </a:solidFill>
                <a:latin typeface="Verdana Pro" panose="020B0604030504040204" pitchFamily="34" charset="0"/>
                <a:ea typeface="Rockwell"/>
                <a:cs typeface="Rockwell"/>
                <a:sym typeface="Rockwell"/>
              </a:rPr>
              <a:t>After your home is staged, one of our professional real estate photographers will photograph every important aspect of your home in vivid HDR detail, so it is exceptionally important that the pictures sparkle.  </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Therefore, it will be necessary to clean and shine all surfaces that will appear in the photographs.</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With 95% of buyers using the Internet to search for homes, professional photography is essential to any comprehensive marketing plan.</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More people will view your home online than will ever visit it in person. Getting, and holding, their attention online with professional photography is the primary way to increase the probability of an in-person showing.</a:t>
            </a:r>
            <a:endParaRPr sz="1300" b="0" i="0" u="none" strike="noStrike" cap="none" dirty="0">
              <a:solidFill>
                <a:srgbClr val="000000"/>
              </a:solidFill>
              <a:latin typeface="Verdana Pro" panose="020B0604030504040204" pitchFamily="34" charset="0"/>
              <a:sym typeface="Arial"/>
            </a:endParaRPr>
          </a:p>
          <a:p>
            <a:pPr lvl="1"/>
            <a:endParaRPr sz="1300" b="0" i="0" u="none" strike="noStrike" cap="none" dirty="0">
              <a:solidFill>
                <a:srgbClr val="000000"/>
              </a:solidFill>
              <a:latin typeface="Verdana Pro" panose="020B0604030504040204" pitchFamily="34" charset="0"/>
              <a:sym typeface="Arial"/>
            </a:endParaRPr>
          </a:p>
          <a:p>
            <a:pPr lvl="1"/>
            <a:r>
              <a:rPr lang="en-US" sz="1300" b="0" i="0" u="none" strike="noStrike" cap="none" dirty="0">
                <a:solidFill>
                  <a:srgbClr val="000000"/>
                </a:solidFill>
                <a:latin typeface="Verdana Pro" panose="020B0604030504040204" pitchFamily="34" charset="0"/>
                <a:ea typeface="Rockwell"/>
                <a:cs typeface="Rockwell"/>
                <a:sym typeface="Rockwell"/>
              </a:rPr>
              <a:t>“Buyers perceive homes with professional photography to be worth, on average, 12% more than the actual price.”</a:t>
            </a:r>
            <a:endParaRPr sz="1300" b="0" i="0" u="none" strike="noStrike" cap="none" dirty="0">
              <a:solidFill>
                <a:srgbClr val="000000"/>
              </a:solidFill>
              <a:latin typeface="Verdana Pro" panose="020B0604030504040204" pitchFamily="34" charset="0"/>
              <a:sym typeface="Arial"/>
            </a:endParaRPr>
          </a:p>
          <a:p>
            <a:pPr lvl="1" algn="r"/>
            <a:r>
              <a:rPr lang="en-US" sz="1300" b="0" i="0" u="none" strike="noStrike" cap="none" dirty="0">
                <a:solidFill>
                  <a:srgbClr val="000000"/>
                </a:solidFill>
                <a:latin typeface="Verdana Pro" panose="020B0604030504040204" pitchFamily="34" charset="0"/>
                <a:ea typeface="Rockwell"/>
                <a:cs typeface="Rockwell"/>
                <a:sym typeface="Rockwell"/>
              </a:rPr>
              <a:t>The Wall Street Journal</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4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357" name="Google Shape;357;p60" descr="Picture 5"/>
          <p:cNvPicPr preferRelativeResize="0"/>
          <p:nvPr/>
        </p:nvPicPr>
        <p:blipFill rotWithShape="1">
          <a:blip r:embed="rId3">
            <a:alphaModFix/>
          </a:blip>
          <a:srcRect/>
          <a:stretch/>
        </p:blipFill>
        <p:spPr>
          <a:xfrm>
            <a:off x="349560" y="1690560"/>
            <a:ext cx="6306840" cy="4203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61"/>
        <p:cNvGrpSpPr/>
        <p:nvPr/>
      </p:nvGrpSpPr>
      <p:grpSpPr>
        <a:xfrm>
          <a:off x="0" y="0"/>
          <a:ext cx="0" cy="0"/>
          <a:chOff x="0" y="0"/>
          <a:chExt cx="0" cy="0"/>
        </a:xfrm>
      </p:grpSpPr>
      <p:sp>
        <p:nvSpPr>
          <p:cNvPr id="362" name="Google Shape;362;p61"/>
          <p:cNvSpPr txBox="1">
            <a:spLocks noGrp="1"/>
          </p:cNvSpPr>
          <p:nvPr>
            <p:ph type="title"/>
          </p:nvPr>
        </p:nvSpPr>
        <p:spPr>
          <a:xfrm>
            <a:off x="6712200" y="365040"/>
            <a:ext cx="464148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INTERNET MARKETING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363" name="Google Shape;363;p61"/>
          <p:cNvSpPr/>
          <p:nvPr/>
        </p:nvSpPr>
        <p:spPr>
          <a:xfrm>
            <a:off x="6801463" y="1690200"/>
            <a:ext cx="4888800" cy="24339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be prominently featured on </a:t>
            </a:r>
            <a:r>
              <a:rPr lang="en-US" sz="1300" b="0" i="0" u="none" strike="noStrike" cap="none" dirty="0" err="1">
                <a:solidFill>
                  <a:srgbClr val="000000"/>
                </a:solidFill>
                <a:latin typeface="Verdana Pro" panose="020B0604030504040204" pitchFamily="34" charset="0"/>
                <a:ea typeface="Rockwell"/>
                <a:cs typeface="Rockwell"/>
                <a:sym typeface="Rockwell"/>
              </a:rPr>
              <a:t>Realtor.com</a:t>
            </a:r>
            <a:r>
              <a:rPr lang="en-US" sz="1300" b="0" i="0" u="none" strike="noStrike" cap="none" dirty="0">
                <a:solidFill>
                  <a:srgbClr val="000000"/>
                </a:solidFill>
                <a:latin typeface="Verdana Pro" panose="020B0604030504040204" pitchFamily="34" charset="0"/>
                <a:ea typeface="Rockwell"/>
                <a:cs typeface="Rockwell"/>
                <a:sym typeface="Rockwell"/>
              </a:rPr>
              <a:t>, one of the top real estate web sites in the nation.</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Features of your showcase listing include: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Up to </a:t>
            </a:r>
            <a:r>
              <a:rPr lang="en-US" sz="1300" dirty="0">
                <a:latin typeface="Verdana Pro" panose="020B0604030504040204" pitchFamily="34" charset="0"/>
                <a:ea typeface="Rockwell"/>
                <a:cs typeface="Rockwell"/>
                <a:sym typeface="Rockwell"/>
              </a:rPr>
              <a:t>40</a:t>
            </a:r>
            <a:r>
              <a:rPr lang="en-US" sz="1300" b="0" i="0" u="none" strike="noStrike" cap="none" dirty="0">
                <a:solidFill>
                  <a:srgbClr val="000000"/>
                </a:solidFill>
                <a:latin typeface="Verdana Pro" panose="020B0604030504040204" pitchFamily="34" charset="0"/>
                <a:ea typeface="Rockwell"/>
                <a:cs typeface="Rockwell"/>
                <a:sym typeface="Rockwell"/>
              </a:rPr>
              <a:t> oversized photos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High-definition video tour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Detailed descriptions of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Interactive maps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Open house notices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Lead generation forms for potential buyers</a:t>
            </a:r>
            <a:endParaRPr sz="1300" b="0" i="0" u="none" strike="noStrike" cap="none" dirty="0">
              <a:solidFill>
                <a:srgbClr val="000000"/>
              </a:solidFill>
              <a:latin typeface="Verdana Pro" panose="020B0604030504040204" pitchFamily="34" charset="0"/>
              <a:sym typeface="Arial"/>
            </a:endParaRPr>
          </a:p>
        </p:txBody>
      </p:sp>
      <p:pic>
        <p:nvPicPr>
          <p:cNvPr id="364" name="Google Shape;364;p61" descr="Picture 4"/>
          <p:cNvPicPr preferRelativeResize="0"/>
          <p:nvPr/>
        </p:nvPicPr>
        <p:blipFill rotWithShape="1">
          <a:blip r:embed="rId3">
            <a:alphaModFix/>
          </a:blip>
          <a:srcRect/>
          <a:stretch/>
        </p:blipFill>
        <p:spPr>
          <a:xfrm>
            <a:off x="278280" y="1556280"/>
            <a:ext cx="6199920" cy="29527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68"/>
        <p:cNvGrpSpPr/>
        <p:nvPr/>
      </p:nvGrpSpPr>
      <p:grpSpPr>
        <a:xfrm>
          <a:off x="0" y="0"/>
          <a:ext cx="0" cy="0"/>
          <a:chOff x="0" y="0"/>
          <a:chExt cx="0" cy="0"/>
        </a:xfrm>
      </p:grpSpPr>
      <p:sp>
        <p:nvSpPr>
          <p:cNvPr id="369" name="Google Shape;369;p62"/>
          <p:cNvSpPr txBox="1">
            <a:spLocks noGrp="1"/>
          </p:cNvSpPr>
          <p:nvPr>
            <p:ph type="title"/>
          </p:nvPr>
        </p:nvSpPr>
        <p:spPr>
          <a:xfrm>
            <a:off x="704520" y="746280"/>
            <a:ext cx="360036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INTERNET MARKETING</a:t>
            </a:r>
            <a:endParaRPr sz="1600" b="0" strike="noStrike" dirty="0">
              <a:solidFill>
                <a:srgbClr val="000000"/>
              </a:solidFill>
              <a:latin typeface="Verdana Pro" panose="020B0604030504040204" pitchFamily="34" charset="0"/>
              <a:ea typeface="Calibri"/>
              <a:cs typeface="Calibri"/>
              <a:sym typeface="Calibri"/>
            </a:endParaRPr>
          </a:p>
        </p:txBody>
      </p:sp>
      <p:sp>
        <p:nvSpPr>
          <p:cNvPr id="370" name="Google Shape;370;p62"/>
          <p:cNvSpPr/>
          <p:nvPr/>
        </p:nvSpPr>
        <p:spPr>
          <a:xfrm>
            <a:off x="648720" y="2072160"/>
            <a:ext cx="3711600" cy="13215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place your home on hundreds of the world’s leading real estate web sites for unmatched exposure.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Here are just a few of the sites where your home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could be found. . .</a:t>
            </a:r>
            <a:endParaRPr sz="1300" b="0" i="0" u="none" strike="noStrike" cap="none" dirty="0">
              <a:solidFill>
                <a:srgbClr val="000000"/>
              </a:solidFill>
              <a:latin typeface="Verdana Pro" panose="020B0604030504040204" pitchFamily="34" charset="0"/>
              <a:sym typeface="Arial"/>
            </a:endParaRPr>
          </a:p>
        </p:txBody>
      </p:sp>
      <p:pic>
        <p:nvPicPr>
          <p:cNvPr id="371" name="Google Shape;371;p62" descr="Picture 4"/>
          <p:cNvPicPr preferRelativeResize="0"/>
          <p:nvPr/>
        </p:nvPicPr>
        <p:blipFill rotWithShape="1">
          <a:blip r:embed="rId3">
            <a:alphaModFix/>
          </a:blip>
          <a:srcRect/>
          <a:stretch/>
        </p:blipFill>
        <p:spPr>
          <a:xfrm>
            <a:off x="8955360" y="5233680"/>
            <a:ext cx="2837520" cy="603000"/>
          </a:xfrm>
          <a:prstGeom prst="rect">
            <a:avLst/>
          </a:prstGeom>
          <a:noFill/>
          <a:ln>
            <a:noFill/>
          </a:ln>
        </p:spPr>
      </p:pic>
      <p:pic>
        <p:nvPicPr>
          <p:cNvPr id="372" name="Google Shape;372;p62" descr="Picture 5"/>
          <p:cNvPicPr preferRelativeResize="0"/>
          <p:nvPr/>
        </p:nvPicPr>
        <p:blipFill rotWithShape="1">
          <a:blip r:embed="rId4">
            <a:alphaModFix/>
          </a:blip>
          <a:srcRect/>
          <a:stretch/>
        </p:blipFill>
        <p:spPr>
          <a:xfrm>
            <a:off x="5301720" y="3404880"/>
            <a:ext cx="2746080" cy="1027080"/>
          </a:xfrm>
          <a:prstGeom prst="rect">
            <a:avLst/>
          </a:prstGeom>
          <a:noFill/>
          <a:ln>
            <a:noFill/>
          </a:ln>
        </p:spPr>
      </p:pic>
      <p:pic>
        <p:nvPicPr>
          <p:cNvPr id="373" name="Google Shape;373;p62" descr="Picture 6"/>
          <p:cNvPicPr preferRelativeResize="0"/>
          <p:nvPr/>
        </p:nvPicPr>
        <p:blipFill rotWithShape="1">
          <a:blip r:embed="rId5">
            <a:alphaModFix/>
          </a:blip>
          <a:srcRect/>
          <a:stretch/>
        </p:blipFill>
        <p:spPr>
          <a:xfrm>
            <a:off x="2171880" y="3808440"/>
            <a:ext cx="2002320" cy="749880"/>
          </a:xfrm>
          <a:prstGeom prst="rect">
            <a:avLst/>
          </a:prstGeom>
          <a:noFill/>
          <a:ln>
            <a:noFill/>
          </a:ln>
        </p:spPr>
      </p:pic>
      <p:pic>
        <p:nvPicPr>
          <p:cNvPr id="374" name="Google Shape;374;p62" descr="Picture 7"/>
          <p:cNvPicPr preferRelativeResize="0"/>
          <p:nvPr/>
        </p:nvPicPr>
        <p:blipFill rotWithShape="1">
          <a:blip r:embed="rId6">
            <a:alphaModFix/>
          </a:blip>
          <a:srcRect/>
          <a:stretch/>
        </p:blipFill>
        <p:spPr>
          <a:xfrm>
            <a:off x="5466960" y="2275560"/>
            <a:ext cx="2483640" cy="928800"/>
          </a:xfrm>
          <a:prstGeom prst="rect">
            <a:avLst/>
          </a:prstGeom>
          <a:noFill/>
          <a:ln>
            <a:noFill/>
          </a:ln>
        </p:spPr>
      </p:pic>
      <p:pic>
        <p:nvPicPr>
          <p:cNvPr id="375" name="Google Shape;375;p62" descr="Picture 8"/>
          <p:cNvPicPr preferRelativeResize="0"/>
          <p:nvPr/>
        </p:nvPicPr>
        <p:blipFill rotWithShape="1">
          <a:blip r:embed="rId7">
            <a:alphaModFix/>
          </a:blip>
          <a:srcRect/>
          <a:stretch/>
        </p:blipFill>
        <p:spPr>
          <a:xfrm>
            <a:off x="9270360" y="2874600"/>
            <a:ext cx="1976400" cy="933480"/>
          </a:xfrm>
          <a:prstGeom prst="rect">
            <a:avLst/>
          </a:prstGeom>
          <a:noFill/>
          <a:ln>
            <a:noFill/>
          </a:ln>
        </p:spPr>
      </p:pic>
      <p:pic>
        <p:nvPicPr>
          <p:cNvPr id="376" name="Google Shape;376;p62" descr="Picture 9"/>
          <p:cNvPicPr preferRelativeResize="0"/>
          <p:nvPr/>
        </p:nvPicPr>
        <p:blipFill rotWithShape="1">
          <a:blip r:embed="rId8">
            <a:alphaModFix/>
          </a:blip>
          <a:srcRect/>
          <a:stretch/>
        </p:blipFill>
        <p:spPr>
          <a:xfrm>
            <a:off x="5079600" y="1354680"/>
            <a:ext cx="2090880" cy="1119960"/>
          </a:xfrm>
          <a:prstGeom prst="rect">
            <a:avLst/>
          </a:prstGeom>
          <a:noFill/>
          <a:ln>
            <a:noFill/>
          </a:ln>
        </p:spPr>
      </p:pic>
      <p:pic>
        <p:nvPicPr>
          <p:cNvPr id="377" name="Google Shape;377;p62" descr="Picture 10"/>
          <p:cNvPicPr preferRelativeResize="0"/>
          <p:nvPr/>
        </p:nvPicPr>
        <p:blipFill rotWithShape="1">
          <a:blip r:embed="rId9">
            <a:alphaModFix/>
          </a:blip>
          <a:srcRect/>
          <a:stretch/>
        </p:blipFill>
        <p:spPr>
          <a:xfrm>
            <a:off x="5374080" y="4174200"/>
            <a:ext cx="5866920" cy="786960"/>
          </a:xfrm>
          <a:prstGeom prst="rect">
            <a:avLst/>
          </a:prstGeom>
          <a:noFill/>
          <a:ln>
            <a:noFill/>
          </a:ln>
        </p:spPr>
      </p:pic>
      <p:pic>
        <p:nvPicPr>
          <p:cNvPr id="378" name="Google Shape;378;p62" descr="Picture 11"/>
          <p:cNvPicPr preferRelativeResize="0"/>
          <p:nvPr/>
        </p:nvPicPr>
        <p:blipFill rotWithShape="1">
          <a:blip r:embed="rId10">
            <a:alphaModFix/>
          </a:blip>
          <a:srcRect/>
          <a:stretch/>
        </p:blipFill>
        <p:spPr>
          <a:xfrm>
            <a:off x="9068760" y="1773720"/>
            <a:ext cx="2724120" cy="751320"/>
          </a:xfrm>
          <a:prstGeom prst="rect">
            <a:avLst/>
          </a:prstGeom>
          <a:noFill/>
          <a:ln>
            <a:noFill/>
          </a:ln>
        </p:spPr>
      </p:pic>
      <p:pic>
        <p:nvPicPr>
          <p:cNvPr id="379" name="Google Shape;379;p62" descr="Picture 12"/>
          <p:cNvPicPr preferRelativeResize="0"/>
          <p:nvPr/>
        </p:nvPicPr>
        <p:blipFill rotWithShape="1">
          <a:blip r:embed="rId11">
            <a:alphaModFix/>
          </a:blip>
          <a:srcRect/>
          <a:stretch/>
        </p:blipFill>
        <p:spPr>
          <a:xfrm>
            <a:off x="4818600" y="414000"/>
            <a:ext cx="2754000" cy="802080"/>
          </a:xfrm>
          <a:prstGeom prst="rect">
            <a:avLst/>
          </a:prstGeom>
          <a:noFill/>
          <a:ln>
            <a:noFill/>
          </a:ln>
        </p:spPr>
      </p:pic>
      <p:pic>
        <p:nvPicPr>
          <p:cNvPr id="380" name="Google Shape;380;p62" descr="Picture 13"/>
          <p:cNvPicPr preferRelativeResize="0"/>
          <p:nvPr/>
        </p:nvPicPr>
        <p:blipFill rotWithShape="1">
          <a:blip r:embed="rId12">
            <a:alphaModFix/>
          </a:blip>
          <a:srcRect/>
          <a:stretch/>
        </p:blipFill>
        <p:spPr>
          <a:xfrm>
            <a:off x="9426240" y="668880"/>
            <a:ext cx="2499840" cy="727560"/>
          </a:xfrm>
          <a:prstGeom prst="rect">
            <a:avLst/>
          </a:prstGeom>
          <a:noFill/>
          <a:ln>
            <a:noFill/>
          </a:ln>
        </p:spPr>
      </p:pic>
      <p:pic>
        <p:nvPicPr>
          <p:cNvPr id="381" name="Google Shape;381;p62" descr="Picture 14"/>
          <p:cNvPicPr preferRelativeResize="0"/>
          <p:nvPr/>
        </p:nvPicPr>
        <p:blipFill rotWithShape="1">
          <a:blip r:embed="rId13">
            <a:alphaModFix/>
          </a:blip>
          <a:srcRect/>
          <a:stretch/>
        </p:blipFill>
        <p:spPr>
          <a:xfrm>
            <a:off x="2117160" y="5064840"/>
            <a:ext cx="2235960" cy="717120"/>
          </a:xfrm>
          <a:prstGeom prst="rect">
            <a:avLst/>
          </a:prstGeom>
          <a:noFill/>
          <a:ln>
            <a:noFill/>
          </a:ln>
        </p:spPr>
      </p:pic>
      <p:pic>
        <p:nvPicPr>
          <p:cNvPr id="382" name="Google Shape;382;p62" descr="Picture 15"/>
          <p:cNvPicPr preferRelativeResize="0"/>
          <p:nvPr/>
        </p:nvPicPr>
        <p:blipFill rotWithShape="1">
          <a:blip r:embed="rId14">
            <a:alphaModFix/>
          </a:blip>
          <a:srcRect/>
          <a:stretch/>
        </p:blipFill>
        <p:spPr>
          <a:xfrm>
            <a:off x="7367040" y="5064840"/>
            <a:ext cx="1111320" cy="937080"/>
          </a:xfrm>
          <a:prstGeom prst="rect">
            <a:avLst/>
          </a:prstGeom>
          <a:noFill/>
          <a:ln>
            <a:noFill/>
          </a:ln>
        </p:spPr>
      </p:pic>
      <p:pic>
        <p:nvPicPr>
          <p:cNvPr id="383" name="Google Shape;383;p62" descr="Picture 16"/>
          <p:cNvPicPr preferRelativeResize="0"/>
          <p:nvPr/>
        </p:nvPicPr>
        <p:blipFill rotWithShape="1">
          <a:blip r:embed="rId15">
            <a:alphaModFix/>
          </a:blip>
          <a:srcRect/>
          <a:stretch/>
        </p:blipFill>
        <p:spPr>
          <a:xfrm>
            <a:off x="4818600" y="5348520"/>
            <a:ext cx="1815480" cy="1053000"/>
          </a:xfrm>
          <a:prstGeom prst="rect">
            <a:avLst/>
          </a:prstGeom>
          <a:noFill/>
          <a:ln>
            <a:noFill/>
          </a:ln>
        </p:spPr>
      </p:pic>
      <p:pic>
        <p:nvPicPr>
          <p:cNvPr id="384" name="Google Shape;384;p62" descr="Picture 17"/>
          <p:cNvPicPr preferRelativeResize="0"/>
          <p:nvPr/>
        </p:nvPicPr>
        <p:blipFill rotWithShape="1">
          <a:blip r:embed="rId16">
            <a:alphaModFix/>
          </a:blip>
          <a:srcRect/>
          <a:stretch/>
        </p:blipFill>
        <p:spPr>
          <a:xfrm>
            <a:off x="2220480" y="6196680"/>
            <a:ext cx="2357640" cy="47844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88"/>
        <p:cNvGrpSpPr/>
        <p:nvPr/>
      </p:nvGrpSpPr>
      <p:grpSpPr>
        <a:xfrm>
          <a:off x="0" y="0"/>
          <a:ext cx="0" cy="0"/>
          <a:chOff x="0" y="0"/>
          <a:chExt cx="0" cy="0"/>
        </a:xfrm>
      </p:grpSpPr>
      <p:sp>
        <p:nvSpPr>
          <p:cNvPr id="389" name="Google Shape;389;p63"/>
          <p:cNvSpPr txBox="1">
            <a:spLocks noGrp="1"/>
          </p:cNvSpPr>
          <p:nvPr>
            <p:ph type="title"/>
          </p:nvPr>
        </p:nvSpPr>
        <p:spPr>
          <a:xfrm>
            <a:off x="6819120" y="365040"/>
            <a:ext cx="45342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000"/>
              <a:buFont typeface="Rockwell"/>
              <a:buNone/>
            </a:pPr>
            <a:r>
              <a:rPr lang="en-US" sz="40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200" b="0" strike="noStrike" dirty="0">
                <a:solidFill>
                  <a:srgbClr val="000000"/>
                </a:solidFill>
                <a:latin typeface="Verdana Pro" panose="020B0604030504040204" pitchFamily="34" charset="0"/>
                <a:ea typeface="Rockwell"/>
                <a:cs typeface="Rockwell"/>
                <a:sym typeface="Rockwell"/>
              </a:rPr>
              <a:t>INTERNET MARKETING</a:t>
            </a:r>
            <a:endParaRPr sz="1200" b="0" strike="noStrike" dirty="0">
              <a:solidFill>
                <a:srgbClr val="000000"/>
              </a:solidFill>
              <a:latin typeface="Verdana Pro" panose="020B0604030504040204" pitchFamily="34" charset="0"/>
              <a:ea typeface="Calibri"/>
              <a:cs typeface="Calibri"/>
              <a:sym typeface="Calibri"/>
            </a:endParaRPr>
          </a:p>
        </p:txBody>
      </p:sp>
      <p:sp>
        <p:nvSpPr>
          <p:cNvPr id="390" name="Google Shape;390;p63"/>
          <p:cNvSpPr/>
          <p:nvPr/>
        </p:nvSpPr>
        <p:spPr>
          <a:xfrm>
            <a:off x="8061480" y="2042639"/>
            <a:ext cx="3468600" cy="3726789"/>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be featured on all of our web sites where it can be seen by thousands of daily visitors.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It will also be seen on websites belonging to other real estate companies because we have syndication agreements with them.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is also directly accessible by more than 600 Leading Real Estate Companies of the World affiliates with offices across the country and around the world.</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Additionally, all open houses are promoted on our web site, on </a:t>
            </a:r>
            <a:r>
              <a:rPr lang="en-US" sz="1300" b="0" i="0" u="none" strike="noStrike" cap="none" dirty="0" err="1">
                <a:solidFill>
                  <a:srgbClr val="000000"/>
                </a:solidFill>
                <a:latin typeface="Verdana Pro" panose="020B0604030504040204" pitchFamily="34" charset="0"/>
                <a:ea typeface="Rockwell"/>
                <a:cs typeface="Rockwell"/>
                <a:sym typeface="Rockwell"/>
              </a:rPr>
              <a:t>realtor.com</a:t>
            </a:r>
            <a:r>
              <a:rPr lang="en-US" sz="1300" b="0" i="0" u="none" strike="noStrike" cap="none" dirty="0">
                <a:solidFill>
                  <a:srgbClr val="000000"/>
                </a:solidFill>
                <a:latin typeface="Verdana Pro" panose="020B0604030504040204" pitchFamily="34" charset="0"/>
                <a:ea typeface="Rockwell"/>
                <a:cs typeface="Rockwell"/>
                <a:sym typeface="Rockwell"/>
              </a:rPr>
              <a:t>, and on </a:t>
            </a:r>
            <a:r>
              <a:rPr lang="en-US" sz="1300" b="0" i="0" u="none" strike="noStrike" cap="none" dirty="0" err="1">
                <a:solidFill>
                  <a:srgbClr val="000000"/>
                </a:solidFill>
                <a:latin typeface="Verdana Pro" panose="020B0604030504040204" pitchFamily="34" charset="0"/>
                <a:ea typeface="Rockwell"/>
                <a:cs typeface="Rockwell"/>
                <a:sym typeface="Rockwell"/>
              </a:rPr>
              <a:t>recolorado.com</a:t>
            </a:r>
            <a:r>
              <a:rPr lang="en-US" sz="1300" b="0" i="0" u="none" strike="noStrike" cap="none" dirty="0">
                <a:solidFill>
                  <a:srgbClr val="000000"/>
                </a:solidFill>
                <a:latin typeface="Verdana Pro" panose="020B0604030504040204" pitchFamily="34" charset="0"/>
                <a:ea typeface="Rockwell"/>
                <a:cs typeface="Rockwell"/>
                <a:sym typeface="Rockwell"/>
              </a:rPr>
              <a:t>, increasing the exposure of your home.</a:t>
            </a:r>
            <a:endParaRPr sz="1300" b="0" i="0" u="none" strike="noStrike" cap="none" dirty="0">
              <a:solidFill>
                <a:srgbClr val="000000"/>
              </a:solidFill>
              <a:latin typeface="Verdana Pro" panose="020B0604030504040204" pitchFamily="34" charset="0"/>
              <a:sym typeface="Arial"/>
            </a:endParaRPr>
          </a:p>
        </p:txBody>
      </p:sp>
      <p:pic>
        <p:nvPicPr>
          <p:cNvPr id="391" name="Google Shape;391;p63" descr="Picture 5"/>
          <p:cNvPicPr preferRelativeResize="0"/>
          <p:nvPr/>
        </p:nvPicPr>
        <p:blipFill rotWithShape="1">
          <a:blip r:embed="rId3">
            <a:alphaModFix/>
          </a:blip>
          <a:srcRect/>
          <a:stretch/>
        </p:blipFill>
        <p:spPr>
          <a:xfrm>
            <a:off x="354960" y="1345320"/>
            <a:ext cx="7306200" cy="39686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395"/>
        <p:cNvGrpSpPr/>
        <p:nvPr/>
      </p:nvGrpSpPr>
      <p:grpSpPr>
        <a:xfrm>
          <a:off x="0" y="0"/>
          <a:ext cx="0" cy="0"/>
          <a:chOff x="0" y="0"/>
          <a:chExt cx="0" cy="0"/>
        </a:xfrm>
      </p:grpSpPr>
      <p:sp>
        <p:nvSpPr>
          <p:cNvPr id="396" name="Google Shape;396;p64"/>
          <p:cNvSpPr txBox="1">
            <a:spLocks noGrp="1"/>
          </p:cNvSpPr>
          <p:nvPr>
            <p:ph type="title"/>
          </p:nvPr>
        </p:nvSpPr>
        <p:spPr>
          <a:xfrm>
            <a:off x="8044200" y="365040"/>
            <a:ext cx="3309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3600"/>
              <a:buFont typeface="Rockwell"/>
              <a:buNone/>
            </a:pPr>
            <a:r>
              <a:rPr lang="en-US" sz="36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200" b="0" strike="noStrike" dirty="0">
                <a:solidFill>
                  <a:srgbClr val="000000"/>
                </a:solidFill>
                <a:latin typeface="Verdana Pro" panose="020B0604030504040204" pitchFamily="34" charset="0"/>
                <a:ea typeface="Rockwell"/>
                <a:cs typeface="Rockwell"/>
                <a:sym typeface="Rockwell"/>
              </a:rPr>
              <a:t>SOCIAL MEDIA MARKETING</a:t>
            </a:r>
            <a:endParaRPr sz="1200" b="0" strike="noStrike" dirty="0">
              <a:solidFill>
                <a:srgbClr val="000000"/>
              </a:solidFill>
              <a:latin typeface="Verdana Pro" panose="020B0604030504040204" pitchFamily="34" charset="0"/>
              <a:ea typeface="Calibri"/>
              <a:cs typeface="Calibri"/>
              <a:sym typeface="Calibri"/>
            </a:endParaRPr>
          </a:p>
        </p:txBody>
      </p:sp>
      <p:sp>
        <p:nvSpPr>
          <p:cNvPr id="397" name="Google Shape;397;p64"/>
          <p:cNvSpPr/>
          <p:nvPr/>
        </p:nvSpPr>
        <p:spPr>
          <a:xfrm>
            <a:off x="8568720" y="1690560"/>
            <a:ext cx="2738880" cy="327332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also be marketed extensively on Facebook and Instagram, the world’s leading social media sites.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market your home using several proven approaches, including highly-targeted ads, video, photos and more.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Both Facebook and Instagram represent an opportunity to reach tens of thousands of local Colorado residents on a site where they already spend a lot of time.</a:t>
            </a:r>
            <a:endParaRPr sz="1300" b="0" i="0" u="none" strike="noStrike" cap="none" dirty="0">
              <a:solidFill>
                <a:srgbClr val="000000"/>
              </a:solidFill>
              <a:latin typeface="Verdana Pro" panose="020B0604030504040204" pitchFamily="34" charset="0"/>
              <a:sym typeface="Arial"/>
            </a:endParaRPr>
          </a:p>
        </p:txBody>
      </p:sp>
      <p:pic>
        <p:nvPicPr>
          <p:cNvPr id="398" name="Google Shape;398;p64" descr="Picture 5"/>
          <p:cNvPicPr preferRelativeResize="0"/>
          <p:nvPr/>
        </p:nvPicPr>
        <p:blipFill rotWithShape="1">
          <a:blip r:embed="rId3">
            <a:alphaModFix/>
          </a:blip>
          <a:srcRect/>
          <a:stretch/>
        </p:blipFill>
        <p:spPr>
          <a:xfrm>
            <a:off x="329400" y="531360"/>
            <a:ext cx="8048160" cy="5963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02"/>
        <p:cNvGrpSpPr/>
        <p:nvPr/>
      </p:nvGrpSpPr>
      <p:grpSpPr>
        <a:xfrm>
          <a:off x="0" y="0"/>
          <a:ext cx="0" cy="0"/>
          <a:chOff x="0" y="0"/>
          <a:chExt cx="0" cy="0"/>
        </a:xfrm>
      </p:grpSpPr>
      <p:sp>
        <p:nvSpPr>
          <p:cNvPr id="403" name="Google Shape;403;p65"/>
          <p:cNvSpPr txBox="1">
            <a:spLocks noGrp="1"/>
          </p:cNvSpPr>
          <p:nvPr>
            <p:ph type="title"/>
          </p:nvPr>
        </p:nvSpPr>
        <p:spPr>
          <a:xfrm>
            <a:off x="3754440" y="269640"/>
            <a:ext cx="4427280" cy="107244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E-MAIL MARKETING</a:t>
            </a:r>
            <a:endParaRPr sz="1400" b="0" strike="noStrike" dirty="0">
              <a:solidFill>
                <a:srgbClr val="000000"/>
              </a:solidFill>
              <a:latin typeface="Verdana Pro" panose="020B0604030504040204" pitchFamily="34" charset="0"/>
              <a:ea typeface="Calibri"/>
              <a:cs typeface="Calibri"/>
              <a:sym typeface="Calibri"/>
            </a:endParaRPr>
          </a:p>
        </p:txBody>
      </p:sp>
      <p:sp>
        <p:nvSpPr>
          <p:cNvPr id="404" name="Google Shape;404;p65"/>
          <p:cNvSpPr/>
          <p:nvPr/>
        </p:nvSpPr>
        <p:spPr>
          <a:xfrm>
            <a:off x="3411360" y="1439640"/>
            <a:ext cx="5113440" cy="395316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also be marketed using the latest video email technology, enabling agents and potential buyers to watch a hi-definition video of your home directly from their email.</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Sent to more than 8,000 active real estate agents and area residents, these emails have generated a tremendous response for my clients - leading to increased awareness and showings!  I am one of the few agents in the Denver area to offer this advanced marketing service.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Here’s what just a few agents have said about a recent video they received; “Jerry, what a GREAT video. I so enjoyed the personal touch of the homeowners. I would show this house in a heartbeat! Thanks so much for sharing!” </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Michelle </a:t>
            </a:r>
            <a:r>
              <a:rPr lang="en-US" sz="1300" b="0" i="0" u="none" strike="noStrike" cap="none" dirty="0" err="1">
                <a:solidFill>
                  <a:srgbClr val="000000"/>
                </a:solidFill>
                <a:latin typeface="Verdana Pro" panose="020B0604030504040204" pitchFamily="34" charset="0"/>
                <a:ea typeface="Rockwell"/>
                <a:cs typeface="Rockwell"/>
                <a:sym typeface="Rockwell"/>
              </a:rPr>
              <a:t>xxxxxx</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what a wonderful marketing tool. I love having your clients in the video - great touch!  Best of luck with this remarkable home.”</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Jennifer </a:t>
            </a:r>
            <a:r>
              <a:rPr lang="en-US" sz="1300" b="0" i="0" u="none" strike="noStrike" cap="none" dirty="0" err="1">
                <a:solidFill>
                  <a:srgbClr val="000000"/>
                </a:solidFill>
                <a:latin typeface="Verdana Pro" panose="020B0604030504040204" pitchFamily="34" charset="0"/>
                <a:ea typeface="Rockwell"/>
                <a:cs typeface="Rockwell"/>
                <a:sym typeface="Rockwell"/>
              </a:rPr>
              <a:t>xxxxxx</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“Hi Jerry, thank you for sending the video tours. . .they are awesome! Please keep me on your mailing list!”</a:t>
            </a:r>
            <a:endParaRPr sz="1300" b="0" i="0" u="none" strike="noStrike" cap="none" dirty="0">
              <a:solidFill>
                <a:srgbClr val="000000"/>
              </a:solidFill>
              <a:latin typeface="Verdana Pro" panose="020B0604030504040204" pitchFamily="34" charset="0"/>
              <a:sym typeface="Arial"/>
            </a:endParaRPr>
          </a:p>
          <a:p>
            <a:pPr marL="0" marR="0" lvl="0" indent="0" algn="r"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Gale </a:t>
            </a:r>
            <a:r>
              <a:rPr lang="en-US" sz="1300" b="0" i="0" u="none" strike="noStrike" cap="none" dirty="0" err="1">
                <a:solidFill>
                  <a:srgbClr val="000000"/>
                </a:solidFill>
                <a:latin typeface="Verdana Pro" panose="020B0604030504040204" pitchFamily="34" charset="0"/>
                <a:ea typeface="Rockwell"/>
                <a:cs typeface="Rockwell"/>
                <a:sym typeface="Rockwell"/>
              </a:rPr>
              <a:t>xxxxx</a:t>
            </a:r>
            <a:r>
              <a:rPr lang="en-US" sz="1400" b="0" i="0" u="none" strike="noStrike" cap="none" dirty="0" err="1">
                <a:solidFill>
                  <a:srgbClr val="000000"/>
                </a:solidFill>
                <a:latin typeface="Verdana Pro" panose="020B0604030504040204" pitchFamily="34" charset="0"/>
                <a:ea typeface="Rockwell"/>
                <a:cs typeface="Rockwell"/>
                <a:sym typeface="Rockwell"/>
              </a:rPr>
              <a:t>x</a:t>
            </a:r>
            <a:endParaRPr sz="1400" b="0" i="0" u="none" strike="noStrike" cap="none" dirty="0">
              <a:solidFill>
                <a:srgbClr val="000000"/>
              </a:solidFill>
              <a:latin typeface="Verdana Pro" panose="020B0604030504040204" pitchFamily="34" charset="0"/>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08"/>
        <p:cNvGrpSpPr/>
        <p:nvPr/>
      </p:nvGrpSpPr>
      <p:grpSpPr>
        <a:xfrm>
          <a:off x="0" y="0"/>
          <a:ext cx="0" cy="0"/>
          <a:chOff x="0" y="0"/>
          <a:chExt cx="0" cy="0"/>
        </a:xfrm>
      </p:grpSpPr>
      <p:sp>
        <p:nvSpPr>
          <p:cNvPr id="409" name="Google Shape;409;p66"/>
          <p:cNvSpPr txBox="1">
            <a:spLocks noGrp="1"/>
          </p:cNvSpPr>
          <p:nvPr>
            <p:ph type="title"/>
          </p:nvPr>
        </p:nvSpPr>
        <p:spPr>
          <a:xfrm>
            <a:off x="6186960" y="365040"/>
            <a:ext cx="51667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A MARKET WITHIN A MARKET</a:t>
            </a:r>
            <a:endParaRPr sz="1400" b="0" strike="noStrike" dirty="0">
              <a:solidFill>
                <a:srgbClr val="000000"/>
              </a:solidFill>
              <a:latin typeface="Verdana Pro" panose="020B0604030504040204" pitchFamily="34" charset="0"/>
              <a:ea typeface="Calibri"/>
              <a:cs typeface="Calibri"/>
              <a:sym typeface="Calibri"/>
            </a:endParaRPr>
          </a:p>
        </p:txBody>
      </p:sp>
      <p:sp>
        <p:nvSpPr>
          <p:cNvPr id="410" name="Google Shape;410;p66"/>
          <p:cNvSpPr/>
          <p:nvPr/>
        </p:nvSpPr>
        <p:spPr>
          <a:xfrm>
            <a:off x="6186960" y="2025020"/>
            <a:ext cx="5112360" cy="3207352"/>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Your home will not only be marketed through universal channels such as </a:t>
            </a:r>
            <a:r>
              <a:rPr lang="en-US" sz="1300" dirty="0">
                <a:latin typeface="Verdana Pro" panose="020B0604030504040204" pitchFamily="34" charset="0"/>
                <a:ea typeface="Rockwell"/>
                <a:cs typeface="Rockwell"/>
                <a:sym typeface="Rockwell"/>
              </a:rPr>
              <a:t>social media</a:t>
            </a:r>
            <a:r>
              <a:rPr lang="en-US" sz="1300" b="0" i="0" u="none" strike="noStrike" cap="none" dirty="0">
                <a:solidFill>
                  <a:srgbClr val="000000"/>
                </a:solidFill>
                <a:latin typeface="Verdana Pro" panose="020B0604030504040204" pitchFamily="34" charset="0"/>
                <a:ea typeface="Rockwell"/>
                <a:cs typeface="Rockwell"/>
                <a:sym typeface="Rockwell"/>
              </a:rPr>
              <a:t>, YouTube, print advertising (targeted mailers), the Multiple Listing Service, and signage. I will also market internally to our highly collaborative REAL</a:t>
            </a:r>
            <a:r>
              <a:rPr lang="en-US" sz="1300" dirty="0">
                <a:latin typeface="Verdana Pro" panose="020B0604030504040204" pitchFamily="34" charset="0"/>
                <a:ea typeface="Rockwell"/>
                <a:cs typeface="Rockwell"/>
                <a:sym typeface="Rockwell"/>
              </a:rPr>
              <a:t> national</a:t>
            </a:r>
            <a:r>
              <a:rPr lang="en-US" sz="1300" b="0" i="0" u="none" strike="noStrike" cap="none" dirty="0">
                <a:solidFill>
                  <a:srgbClr val="54291E"/>
                </a:solidFill>
                <a:latin typeface="Verdana Pro" panose="020B0604030504040204" pitchFamily="34" charset="0"/>
                <a:ea typeface="Rockwell"/>
                <a:cs typeface="Rockwell"/>
                <a:sym typeface="Rockwell"/>
              </a:rPr>
              <a:t> </a:t>
            </a:r>
            <a:r>
              <a:rPr lang="en-US" sz="1300" b="0" i="0" u="none" strike="noStrike" cap="none" dirty="0">
                <a:solidFill>
                  <a:srgbClr val="000000"/>
                </a:solidFill>
                <a:latin typeface="Verdana Pro" panose="020B0604030504040204" pitchFamily="34" charset="0"/>
                <a:ea typeface="Rockwell"/>
                <a:cs typeface="Rockwell"/>
                <a:sym typeface="Rockwell"/>
              </a:rPr>
              <a:t>team of over 11,000 agents, each with their own </a:t>
            </a:r>
            <a:r>
              <a:rPr lang="en-US" sz="1300" dirty="0">
                <a:latin typeface="Verdana Pro" panose="020B0604030504040204" pitchFamily="34" charset="0"/>
                <a:ea typeface="Rockwell"/>
                <a:cs typeface="Rockwell"/>
                <a:sym typeface="Rockwell"/>
              </a:rPr>
              <a:t>network</a:t>
            </a:r>
            <a:r>
              <a:rPr lang="en-US" sz="1300" b="0" i="0" u="none" strike="noStrike" cap="none" dirty="0">
                <a:solidFill>
                  <a:srgbClr val="000000"/>
                </a:solidFill>
                <a:latin typeface="Verdana Pro" panose="020B0604030504040204" pitchFamily="34" charset="0"/>
                <a:ea typeface="Rockwell"/>
                <a:cs typeface="Rockwell"/>
                <a:sym typeface="Rockwell"/>
              </a:rPr>
              <a:t> of connections that forms a rich source of prospects, buyers and referrals.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This “market within a market” results in the most efficient transaction environment in Colorado real estate. </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We also have a nationwide referral network, and the details about your home will be visible to every one of our agents across the country.</a:t>
            </a:r>
            <a:endParaRPr sz="1300" b="0" i="0" u="none" strike="noStrike" cap="none" dirty="0">
              <a:solidFill>
                <a:srgbClr val="000000"/>
              </a:solidFill>
              <a:latin typeface="Verdana Pro" panose="020B0604030504040204" pitchFamily="34" charset="0"/>
              <a:sym typeface="Arial"/>
            </a:endParaRPr>
          </a:p>
        </p:txBody>
      </p:sp>
      <p:pic>
        <p:nvPicPr>
          <p:cNvPr id="411" name="Google Shape;411;p66" descr="Picture 4"/>
          <p:cNvPicPr preferRelativeResize="0"/>
          <p:nvPr/>
        </p:nvPicPr>
        <p:blipFill rotWithShape="1">
          <a:blip r:embed="rId3">
            <a:alphaModFix/>
          </a:blip>
          <a:srcRect/>
          <a:stretch/>
        </p:blipFill>
        <p:spPr>
          <a:xfrm>
            <a:off x="591120" y="2124000"/>
            <a:ext cx="4969080" cy="37105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15"/>
        <p:cNvGrpSpPr/>
        <p:nvPr/>
      </p:nvGrpSpPr>
      <p:grpSpPr>
        <a:xfrm>
          <a:off x="0" y="0"/>
          <a:ext cx="0" cy="0"/>
          <a:chOff x="0" y="0"/>
          <a:chExt cx="0" cy="0"/>
        </a:xfrm>
      </p:grpSpPr>
      <p:sp>
        <p:nvSpPr>
          <p:cNvPr id="416" name="Google Shape;416;p67"/>
          <p:cNvSpPr txBox="1">
            <a:spLocks noGrp="1"/>
          </p:cNvSpPr>
          <p:nvPr>
            <p:ph type="title"/>
          </p:nvPr>
        </p:nvSpPr>
        <p:spPr>
          <a:xfrm>
            <a:off x="5953320" y="365040"/>
            <a:ext cx="540000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Marketing</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Electronic Flyers</a:t>
            </a:r>
            <a:endParaRPr sz="1400" b="0" strike="noStrike" dirty="0">
              <a:solidFill>
                <a:srgbClr val="000000"/>
              </a:solidFill>
              <a:latin typeface="Verdana Pro" panose="020B0604030504040204" pitchFamily="34" charset="0"/>
              <a:ea typeface="Calibri"/>
              <a:cs typeface="Calibri"/>
              <a:sym typeface="Calibri"/>
            </a:endParaRPr>
          </a:p>
        </p:txBody>
      </p:sp>
      <p:sp>
        <p:nvSpPr>
          <p:cNvPr id="417" name="Google Shape;417;p67"/>
          <p:cNvSpPr/>
          <p:nvPr/>
        </p:nvSpPr>
        <p:spPr>
          <a:xfrm>
            <a:off x="6096000" y="1598658"/>
            <a:ext cx="5452920" cy="337500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 will add a rider to the top of your yard sign that will allow prospective buyers to send a text code to our text message service provider.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response to the text code, we will deliver a link to a single property website created specifically for your home listing.  This website will provide full listing information regarding your property.</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There are numerous advantages for you;</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Potential buyers are able to immediately access a detailed description of your home, along with beautiful photos and video. We can also make useful documents available such as your Seller’s Disclosure, Inspection Report and more.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Unlike paper flyers, I receive an immediate notification with the potential buyer’s cell phone number, allowing me to follow up while the prospective buyer is still in your neighborhood. With a paper flyer, we have to wait until they call us - if they ever do.</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This technology is the flyer box that is never empty. Nothing is more frustrating to potential buyers - and sellers - than an empty flyer box!</a:t>
            </a:r>
            <a:endParaRPr sz="1300" b="0" i="0" u="none" strike="noStrike" cap="none" dirty="0">
              <a:solidFill>
                <a:srgbClr val="000000"/>
              </a:solidFill>
              <a:latin typeface="Verdana Pro" panose="020B0604030504040204" pitchFamily="34" charset="0"/>
              <a:sym typeface="Arial"/>
            </a:endParaRPr>
          </a:p>
        </p:txBody>
      </p:sp>
      <p:pic>
        <p:nvPicPr>
          <p:cNvPr id="420" name="Google Shape;420;p67" descr="A sign in the grass&#10;&#10;Description automatically generated with low confidence"/>
          <p:cNvPicPr preferRelativeResize="0"/>
          <p:nvPr/>
        </p:nvPicPr>
        <p:blipFill rotWithShape="1">
          <a:blip r:embed="rId3">
            <a:alphaModFix/>
          </a:blip>
          <a:srcRect b="67226"/>
          <a:stretch/>
        </p:blipFill>
        <p:spPr>
          <a:xfrm>
            <a:off x="1157511" y="1690200"/>
            <a:ext cx="4504680" cy="19684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24"/>
        <p:cNvGrpSpPr/>
        <p:nvPr/>
      </p:nvGrpSpPr>
      <p:grpSpPr>
        <a:xfrm>
          <a:off x="0" y="0"/>
          <a:ext cx="0" cy="0"/>
          <a:chOff x="0" y="0"/>
          <a:chExt cx="0" cy="0"/>
        </a:xfrm>
      </p:grpSpPr>
      <p:sp useBgFill="1">
        <p:nvSpPr>
          <p:cNvPr id="431" name="Rectangle 43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Rectangle 43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Rectangle 43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Rectangle 43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9" name="Freeform: Shape 43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1" name="Rectangle 44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Google Shape;425;p68"/>
          <p:cNvSpPr txBox="1">
            <a:spLocks noGrp="1"/>
          </p:cNvSpPr>
          <p:nvPr>
            <p:ph type="title"/>
          </p:nvPr>
        </p:nvSpPr>
        <p:spPr>
          <a:xfrm>
            <a:off x="466722" y="586855"/>
            <a:ext cx="3201366" cy="3387497"/>
          </a:xfrm>
          <a:prstGeom prst="rect">
            <a:avLst/>
          </a:prstGeom>
        </p:spPr>
        <p:txBody>
          <a:bodyPr spcFirstLastPara="1" vert="horz" lIns="91440" tIns="45720" rIns="91440" bIns="45720" rtlCol="0" anchor="b" anchorCtr="0">
            <a:normAutofit/>
          </a:bodyPr>
          <a:lstStyle/>
          <a:p>
            <a:pPr marL="0" lvl="0" indent="0" algn="r">
              <a:lnSpc>
                <a:spcPct val="90000"/>
              </a:lnSpc>
              <a:spcBef>
                <a:spcPct val="0"/>
              </a:spcBef>
              <a:spcAft>
                <a:spcPts val="0"/>
              </a:spcAft>
              <a:buClr>
                <a:srgbClr val="000000"/>
              </a:buClr>
              <a:buSzPts val="4400"/>
            </a:pPr>
            <a:r>
              <a:rPr lang="en-US" sz="4000" kern="1200" dirty="0">
                <a:solidFill>
                  <a:srgbClr val="FFFFFF"/>
                </a:solidFill>
                <a:latin typeface="Verdana Pro" panose="020B0604030504040204" pitchFamily="34" charset="0"/>
                <a:ea typeface="+mj-ea"/>
                <a:cs typeface="+mj-cs"/>
                <a:sym typeface="Rockwell"/>
              </a:rPr>
              <a:t>But Wait.</a:t>
            </a:r>
            <a:br>
              <a:rPr lang="en-US" sz="4000" kern="1200" dirty="0">
                <a:solidFill>
                  <a:srgbClr val="FFFFFF"/>
                </a:solidFill>
                <a:latin typeface="Verdana Pro" panose="020B0604030504040204" pitchFamily="34" charset="0"/>
                <a:ea typeface="+mj-ea"/>
                <a:cs typeface="+mj-cs"/>
              </a:rPr>
            </a:br>
            <a:r>
              <a:rPr lang="en-US" sz="4000" b="0" strike="noStrike" kern="1200" dirty="0">
                <a:solidFill>
                  <a:srgbClr val="FFFFFF"/>
                </a:solidFill>
                <a:latin typeface="Verdana Pro" panose="020B0604030504040204" pitchFamily="34" charset="0"/>
                <a:ea typeface="+mj-ea"/>
                <a:cs typeface="+mj-cs"/>
                <a:sym typeface="Rockwell"/>
              </a:rPr>
              <a:t>How about doing something really different?</a:t>
            </a:r>
            <a:endParaRPr lang="en-US" sz="4000" b="0" strike="noStrike" kern="1200" dirty="0">
              <a:solidFill>
                <a:srgbClr val="FFFFFF"/>
              </a:solidFill>
              <a:latin typeface="Verdana Pro" panose="020B0604030504040204" pitchFamily="34" charset="0"/>
              <a:ea typeface="+mj-ea"/>
              <a:cs typeface="+mj-cs"/>
              <a:sym typeface="Calibri"/>
            </a:endParaRPr>
          </a:p>
        </p:txBody>
      </p:sp>
      <p:sp>
        <p:nvSpPr>
          <p:cNvPr id="426" name="Google Shape;426;p68"/>
          <p:cNvSpPr/>
          <p:nvPr/>
        </p:nvSpPr>
        <p:spPr>
          <a:xfrm>
            <a:off x="4581727" y="649480"/>
            <a:ext cx="3025303" cy="5546047"/>
          </a:xfrm>
          <a:prstGeom prst="rect">
            <a:avLst/>
          </a:prstGeom>
        </p:spPr>
        <p:txBody>
          <a:bodyPr spcFirstLastPara="1" vert="horz" lIns="91440" tIns="45720" rIns="91440" bIns="45720" rtlCol="0" anchor="ctr" anchorCtr="0">
            <a:normAutofit/>
          </a:bodyPr>
          <a:lstStyle/>
          <a:p>
            <a:pPr marR="0" lvl="0">
              <a:lnSpc>
                <a:spcPct val="90000"/>
              </a:lnSpc>
              <a:spcBef>
                <a:spcPts val="0"/>
              </a:spcBef>
              <a:spcAft>
                <a:spcPts val="600"/>
              </a:spcAft>
            </a:pPr>
            <a:r>
              <a:rPr lang="en-US" sz="2000" b="0" i="0" u="none" strike="noStrike" kern="1200" cap="none" dirty="0">
                <a:solidFill>
                  <a:schemeClr val="tx1"/>
                </a:solidFill>
                <a:latin typeface="Verdana Pro" panose="020B0604030504040204" pitchFamily="34" charset="0"/>
                <a:ea typeface="+mn-ea"/>
                <a:cs typeface="+mn-cs"/>
                <a:sym typeface="Rockwell"/>
              </a:rPr>
              <a:t>All of those marketing ideas in the previous slides are nothing new.  I’ve just taken a bunch of standard ideas and re-packaged them.  But still, </a:t>
            </a:r>
            <a:r>
              <a:rPr lang="en-US" sz="2000" kern="1200" dirty="0">
                <a:solidFill>
                  <a:schemeClr val="tx1"/>
                </a:solidFill>
                <a:latin typeface="Verdana Pro" panose="020B0604030504040204" pitchFamily="34" charset="0"/>
                <a:ea typeface="+mn-ea"/>
                <a:cs typeface="+mn-cs"/>
                <a:sym typeface="Rockwell"/>
              </a:rPr>
              <a:t>that package of ideas is more than most other agents come up with.</a:t>
            </a:r>
          </a:p>
          <a:p>
            <a:pPr marR="0" lvl="0">
              <a:lnSpc>
                <a:spcPct val="90000"/>
              </a:lnSpc>
              <a:spcBef>
                <a:spcPts val="0"/>
              </a:spcBef>
              <a:spcAft>
                <a:spcPts val="600"/>
              </a:spcAft>
            </a:pPr>
            <a:endParaRPr lang="en-US" sz="2000" b="0" i="0" u="none" strike="noStrike" kern="1200" cap="none" dirty="0">
              <a:solidFill>
                <a:schemeClr val="tx1"/>
              </a:solidFill>
              <a:latin typeface="Verdana Pro" panose="020B0604030504040204" pitchFamily="34" charset="0"/>
              <a:ea typeface="+mn-ea"/>
              <a:cs typeface="+mn-cs"/>
              <a:sym typeface="Rockwell"/>
            </a:endParaRPr>
          </a:p>
          <a:p>
            <a:pPr marR="0" lvl="0">
              <a:lnSpc>
                <a:spcPct val="90000"/>
              </a:lnSpc>
              <a:spcBef>
                <a:spcPts val="0"/>
              </a:spcBef>
              <a:spcAft>
                <a:spcPts val="600"/>
              </a:spcAft>
            </a:pPr>
            <a:r>
              <a:rPr lang="en-US" sz="2000" kern="1200" dirty="0">
                <a:solidFill>
                  <a:schemeClr val="tx1"/>
                </a:solidFill>
                <a:latin typeface="Verdana Pro" panose="020B0604030504040204" pitchFamily="34" charset="0"/>
                <a:ea typeface="+mn-ea"/>
                <a:cs typeface="+mn-cs"/>
                <a:sym typeface="Rockwell"/>
              </a:rPr>
              <a:t>But here’s where I take a different path:</a:t>
            </a:r>
          </a:p>
          <a:p>
            <a:pPr marR="0" lvl="0">
              <a:lnSpc>
                <a:spcPct val="90000"/>
              </a:lnSpc>
              <a:spcBef>
                <a:spcPts val="0"/>
              </a:spcBef>
              <a:spcAft>
                <a:spcPts val="600"/>
              </a:spcAft>
            </a:pPr>
            <a:endParaRPr lang="en-US" sz="2000" kern="1200" dirty="0">
              <a:solidFill>
                <a:schemeClr val="tx1"/>
              </a:solidFill>
              <a:latin typeface="Verdana Pro" panose="020B0604030504040204" pitchFamily="34" charset="0"/>
              <a:ea typeface="+mn-ea"/>
              <a:cs typeface="+mn-cs"/>
              <a:sym typeface="Rockwell"/>
            </a:endParaRPr>
          </a:p>
          <a:p>
            <a:pPr marR="0" lvl="0">
              <a:lnSpc>
                <a:spcPct val="90000"/>
              </a:lnSpc>
              <a:spcBef>
                <a:spcPts val="0"/>
              </a:spcBef>
              <a:spcAft>
                <a:spcPts val="600"/>
              </a:spcAft>
            </a:pPr>
            <a:r>
              <a:rPr lang="en-US" kern="1200" dirty="0">
                <a:solidFill>
                  <a:schemeClr val="tx1"/>
                </a:solidFill>
                <a:latin typeface="Verdana Pro" panose="020B0604030504040204" pitchFamily="34" charset="0"/>
                <a:ea typeface="+mn-ea"/>
                <a:cs typeface="+mn-cs"/>
                <a:sym typeface="Rockwell"/>
              </a:rPr>
              <a:t>And I will explain it in more detail when we meet.</a:t>
            </a:r>
          </a:p>
          <a:p>
            <a:pPr marL="0" marR="0" lvl="0" indent="-228600">
              <a:lnSpc>
                <a:spcPct val="90000"/>
              </a:lnSpc>
              <a:spcBef>
                <a:spcPts val="0"/>
              </a:spcBef>
              <a:spcAft>
                <a:spcPts val="600"/>
              </a:spcAft>
              <a:buFont typeface="Arial" panose="020B0604020202020204" pitchFamily="34" charset="0"/>
              <a:buChar char="•"/>
            </a:pPr>
            <a:endParaRPr lang="en-US" sz="2000" b="0" i="0" u="none" strike="noStrike" kern="1200" cap="none" dirty="0">
              <a:solidFill>
                <a:schemeClr val="tx1"/>
              </a:solidFill>
              <a:latin typeface="+mn-lt"/>
              <a:ea typeface="+mn-ea"/>
              <a:cs typeface="+mn-cs"/>
              <a:sym typeface="Arial"/>
            </a:endParaRPr>
          </a:p>
        </p:txBody>
      </p:sp>
      <p:pic>
        <p:nvPicPr>
          <p:cNvPr id="5" name="Picture 4" descr="A box with text on it&#10;&#10;Description automatically generated">
            <a:extLst>
              <a:ext uri="{FF2B5EF4-FFF2-40B4-BE49-F238E27FC236}">
                <a16:creationId xmlns:a16="http://schemas.microsoft.com/office/drawing/2014/main" id="{3952C564-4C6B-2FA8-9F76-77A4F444180B}"/>
              </a:ext>
            </a:extLst>
          </p:cNvPr>
          <p:cNvPicPr>
            <a:picLocks noChangeAspect="1"/>
          </p:cNvPicPr>
          <p:nvPr/>
        </p:nvPicPr>
        <p:blipFill>
          <a:blip r:embed="rId3"/>
          <a:stretch>
            <a:fillRect/>
          </a:stretch>
        </p:blipFill>
        <p:spPr>
          <a:xfrm>
            <a:off x="8109502" y="2038257"/>
            <a:ext cx="3615776" cy="279336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24"/>
        <p:cNvGrpSpPr/>
        <p:nvPr/>
      </p:nvGrpSpPr>
      <p:grpSpPr>
        <a:xfrm>
          <a:off x="0" y="0"/>
          <a:ext cx="0" cy="0"/>
          <a:chOff x="0" y="0"/>
          <a:chExt cx="0" cy="0"/>
        </a:xfrm>
      </p:grpSpPr>
      <p:sp>
        <p:nvSpPr>
          <p:cNvPr id="425" name="Google Shape;425;p68"/>
          <p:cNvSpPr txBox="1">
            <a:spLocks noGrp="1"/>
          </p:cNvSpPr>
          <p:nvPr>
            <p:ph type="title"/>
          </p:nvPr>
        </p:nvSpPr>
        <p:spPr>
          <a:xfrm>
            <a:off x="5272560" y="365040"/>
            <a:ext cx="6081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Service</a:t>
            </a:r>
            <a:br>
              <a:rPr lang="en-US" sz="4400" dirty="0">
                <a:latin typeface="Verdana Pro" panose="020B0604030504040204" pitchFamily="34" charset="0"/>
              </a:rPr>
            </a:br>
            <a:r>
              <a:rPr lang="en-US" sz="1400" b="0" strike="noStrike" dirty="0">
                <a:solidFill>
                  <a:srgbClr val="000000"/>
                </a:solidFill>
                <a:latin typeface="Verdana Pro" panose="020B0604030504040204" pitchFamily="34" charset="0"/>
                <a:ea typeface="Rockwell"/>
                <a:cs typeface="Rockwell"/>
                <a:sym typeface="Rockwell"/>
              </a:rPr>
              <a:t>WHAT ELSE YOU CAN EXPECT FROM ME</a:t>
            </a:r>
            <a:endParaRPr sz="1400" b="0" strike="noStrike" dirty="0">
              <a:solidFill>
                <a:srgbClr val="000000"/>
              </a:solidFill>
              <a:latin typeface="Verdana Pro" panose="020B0604030504040204" pitchFamily="34" charset="0"/>
              <a:ea typeface="Calibri"/>
              <a:cs typeface="Calibri"/>
              <a:sym typeface="Calibri"/>
            </a:endParaRPr>
          </a:p>
        </p:txBody>
      </p:sp>
      <p:sp>
        <p:nvSpPr>
          <p:cNvPr id="426" name="Google Shape;426;p68"/>
          <p:cNvSpPr/>
          <p:nvPr/>
        </p:nvSpPr>
        <p:spPr>
          <a:xfrm>
            <a:off x="5318280" y="2013479"/>
            <a:ext cx="5987880" cy="4285079"/>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In addition to the services we’ve covered, you can expect me to provide the following:</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Attentive one-on-one service. The responsibility of managing the sale of your home is never passed off to other agents or unlicensed assistants. I am present for every Open House showing and Inspection to ensure your home is presented properly and to gather valuable feedback.</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Regular communications regarding every aspect of my efforts and the results of those efforts as well as any changes in the market, including new listings, price changes of competing homes, sales, and how we should re-position your property to remain competitive.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Negotiating offers and preparing contracts.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 Monitoring the Closing preparations to ensure all contract provisions have been met and that you are fully satisfied with the results of your sale.</a:t>
            </a:r>
            <a:endParaRPr sz="1300" b="0" i="0" u="none" strike="noStrike" cap="none" dirty="0">
              <a:solidFill>
                <a:srgbClr val="000000"/>
              </a:solidFill>
              <a:latin typeface="Verdana Pro" panose="020B0604030504040204" pitchFamily="34" charset="0"/>
              <a:sym typeface="Arial"/>
            </a:endParaRPr>
          </a:p>
        </p:txBody>
      </p:sp>
      <p:pic>
        <p:nvPicPr>
          <p:cNvPr id="427" name="Google Shape;427;p68" descr="Picture 5"/>
          <p:cNvPicPr preferRelativeResize="0"/>
          <p:nvPr/>
        </p:nvPicPr>
        <p:blipFill rotWithShape="1">
          <a:blip r:embed="rId3">
            <a:alphaModFix/>
          </a:blip>
          <a:srcRect r="57558"/>
          <a:stretch/>
        </p:blipFill>
        <p:spPr>
          <a:xfrm>
            <a:off x="490680" y="2013480"/>
            <a:ext cx="4508640" cy="4285080"/>
          </a:xfrm>
          <a:prstGeom prst="rect">
            <a:avLst/>
          </a:prstGeom>
          <a:noFill/>
          <a:ln>
            <a:noFill/>
          </a:ln>
        </p:spPr>
      </p:pic>
    </p:spTree>
    <p:extLst>
      <p:ext uri="{BB962C8B-B14F-4D97-AF65-F5344CB8AC3E}">
        <p14:creationId xmlns:p14="http://schemas.microsoft.com/office/powerpoint/2010/main" val="225291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31"/>
        <p:cNvGrpSpPr/>
        <p:nvPr/>
      </p:nvGrpSpPr>
      <p:grpSpPr>
        <a:xfrm>
          <a:off x="0" y="0"/>
          <a:ext cx="0" cy="0"/>
          <a:chOff x="0" y="0"/>
          <a:chExt cx="0" cy="0"/>
        </a:xfrm>
      </p:grpSpPr>
      <p:sp>
        <p:nvSpPr>
          <p:cNvPr id="432" name="Google Shape;432;p69"/>
          <p:cNvSpPr txBox="1">
            <a:spLocks noGrp="1"/>
          </p:cNvSpPr>
          <p:nvPr>
            <p:ph type="title"/>
          </p:nvPr>
        </p:nvSpPr>
        <p:spPr>
          <a:xfrm>
            <a:off x="5272560" y="365040"/>
            <a:ext cx="608112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My Support Team</a:t>
            </a:r>
            <a:br>
              <a:rPr lang="en-US" sz="4400" dirty="0">
                <a:latin typeface="Verdana Pro" panose="020B0604030504040204" pitchFamily="34" charset="0"/>
              </a:rPr>
            </a:br>
            <a:r>
              <a:rPr lang="en-US" sz="1600" b="0" strike="noStrike" dirty="0">
                <a:solidFill>
                  <a:srgbClr val="000000"/>
                </a:solidFill>
                <a:latin typeface="Verdana Pro" panose="020B0604030504040204" pitchFamily="34" charset="0"/>
                <a:ea typeface="Rockwell"/>
                <a:cs typeface="Rockwell"/>
                <a:sym typeface="Rockwell"/>
              </a:rPr>
              <a:t>Full service, and then some.</a:t>
            </a:r>
            <a:br>
              <a:rPr lang="en-US" sz="1600" dirty="0">
                <a:latin typeface="Verdana Pro" panose="020B0604030504040204" pitchFamily="34" charset="0"/>
              </a:rPr>
            </a:br>
            <a:endParaRPr sz="1600" b="0" strike="noStrike" dirty="0">
              <a:solidFill>
                <a:srgbClr val="000000"/>
              </a:solidFill>
              <a:latin typeface="Verdana Pro" panose="020B0604030504040204" pitchFamily="34" charset="0"/>
              <a:ea typeface="Calibri"/>
              <a:cs typeface="Calibri"/>
              <a:sym typeface="Calibri"/>
            </a:endParaRPr>
          </a:p>
        </p:txBody>
      </p:sp>
      <p:sp>
        <p:nvSpPr>
          <p:cNvPr id="433" name="Google Shape;433;p69"/>
          <p:cNvSpPr/>
          <p:nvPr/>
        </p:nvSpPr>
        <p:spPr>
          <a:xfrm>
            <a:off x="5318280" y="2013480"/>
            <a:ext cx="5987880" cy="3152286"/>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While most real estate agents are completely on their own through the entire transaction, our Denver's Home Team agents have a complete support system available to ensure a successful stress-free transaction for our clients.</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dirty="0">
                <a:latin typeface="Verdana Pro" panose="020B0604030504040204" pitchFamily="34" charset="0"/>
                <a:ea typeface="Rockwell"/>
                <a:cs typeface="Rockwell"/>
                <a:sym typeface="Rockwell"/>
              </a:rPr>
              <a:t>These are some of </a:t>
            </a:r>
            <a:r>
              <a:rPr lang="en-US" sz="1300" b="0" i="0" u="none" strike="noStrike" cap="none" dirty="0">
                <a:solidFill>
                  <a:srgbClr val="000000"/>
                </a:solidFill>
                <a:latin typeface="Verdana Pro" panose="020B0604030504040204" pitchFamily="34" charset="0"/>
                <a:ea typeface="Rockwell"/>
                <a:cs typeface="Rockwell"/>
                <a:sym typeface="Rockwell"/>
              </a:rPr>
              <a:t>the various team job functions, and how they support my value proposition:</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Multiple Managing Brokers</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Contract compliance manager</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Marketing Team</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Vacation coverage team</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Relocation coordinators</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Exclusive agreement with </a:t>
            </a:r>
            <a:r>
              <a:rPr lang="en-US" sz="1300" b="0" i="0" u="none" strike="noStrike" cap="none" dirty="0" err="1">
                <a:solidFill>
                  <a:srgbClr val="000000"/>
                </a:solidFill>
                <a:latin typeface="Verdana Pro" panose="020B0604030504040204" pitchFamily="34" charset="0"/>
                <a:ea typeface="Rockwell"/>
                <a:cs typeface="Rockwell"/>
                <a:sym typeface="Rockwell"/>
              </a:rPr>
              <a:t>Virtuance</a:t>
            </a:r>
            <a:r>
              <a:rPr lang="en-US" sz="1300" b="0" i="0" u="none" strike="noStrike" cap="none" dirty="0">
                <a:solidFill>
                  <a:srgbClr val="000000"/>
                </a:solidFill>
                <a:latin typeface="Verdana Pro" panose="020B0604030504040204" pitchFamily="34" charset="0"/>
                <a:ea typeface="Rockwell"/>
                <a:cs typeface="Rockwell"/>
                <a:sym typeface="Rockwell"/>
              </a:rPr>
              <a:t> Photography</a:t>
            </a:r>
            <a:endParaRPr sz="1300" b="0" i="0" u="none" strike="noStrike" cap="none" dirty="0">
              <a:solidFill>
                <a:srgbClr val="000000"/>
              </a:solidFill>
              <a:latin typeface="Verdana Pro" panose="020B0604030504040204" pitchFamily="34" charset="0"/>
              <a:sym typeface="Arial"/>
            </a:endParaRPr>
          </a:p>
          <a:p>
            <a:pPr marL="285750" marR="0" lvl="0" indent="-285750" algn="l" rtl="0">
              <a:lnSpc>
                <a:spcPct val="100000"/>
              </a:lnSpc>
              <a:spcBef>
                <a:spcPts val="0"/>
              </a:spcBef>
              <a:spcAft>
                <a:spcPts val="0"/>
              </a:spcAft>
              <a:buFont typeface="Arial" panose="020B0604020202020204" pitchFamily="34" charset="0"/>
              <a:buChar char="•"/>
            </a:pPr>
            <a:r>
              <a:rPr lang="en-US" sz="1300" b="0" i="0" u="none" strike="noStrike" cap="none" dirty="0">
                <a:solidFill>
                  <a:srgbClr val="000000"/>
                </a:solidFill>
                <a:latin typeface="Verdana Pro" panose="020B0604030504040204" pitchFamily="34" charset="0"/>
                <a:ea typeface="Rockwell"/>
                <a:cs typeface="Rockwell"/>
                <a:sym typeface="Rockwell"/>
              </a:rPr>
              <a:t>Appraisers and Home Inspectors on call</a:t>
            </a:r>
            <a:endParaRPr sz="1300" b="0" i="0" u="none" strike="noStrike" cap="none" dirty="0">
              <a:solidFill>
                <a:srgbClr val="000000"/>
              </a:solidFill>
              <a:latin typeface="Verdana Pro" panose="020B0604030504040204" pitchFamily="34" charset="0"/>
              <a:sym typeface="Arial"/>
            </a:endParaRPr>
          </a:p>
        </p:txBody>
      </p:sp>
      <p:pic>
        <p:nvPicPr>
          <p:cNvPr id="434" name="Google Shape;434;p69" descr="Picture 5"/>
          <p:cNvPicPr preferRelativeResize="0"/>
          <p:nvPr/>
        </p:nvPicPr>
        <p:blipFill rotWithShape="1">
          <a:blip r:embed="rId3">
            <a:alphaModFix/>
          </a:blip>
          <a:srcRect r="57558"/>
          <a:stretch/>
        </p:blipFill>
        <p:spPr>
          <a:xfrm>
            <a:off x="490680" y="2013480"/>
            <a:ext cx="4508640" cy="42850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38"/>
        <p:cNvGrpSpPr/>
        <p:nvPr/>
      </p:nvGrpSpPr>
      <p:grpSpPr>
        <a:xfrm>
          <a:off x="0" y="0"/>
          <a:ext cx="0" cy="0"/>
          <a:chOff x="0" y="0"/>
          <a:chExt cx="0" cy="0"/>
        </a:xfrm>
      </p:grpSpPr>
      <p:sp>
        <p:nvSpPr>
          <p:cNvPr id="439" name="Google Shape;439;p70"/>
          <p:cNvSpPr txBox="1">
            <a:spLocks noGrp="1"/>
          </p:cNvSpPr>
          <p:nvPr>
            <p:ph type="title"/>
          </p:nvPr>
        </p:nvSpPr>
        <p:spPr>
          <a:xfrm>
            <a:off x="6439680" y="365040"/>
            <a:ext cx="49136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Rockwell"/>
                <a:cs typeface="Rockwell"/>
                <a:sym typeface="Rockwell"/>
              </a:rPr>
              <a:t>Thank you</a:t>
            </a:r>
            <a:endParaRPr sz="4400" b="0" strike="noStrike" dirty="0">
              <a:solidFill>
                <a:srgbClr val="000000"/>
              </a:solidFill>
              <a:latin typeface="Verdana Pro" panose="020B0604030504040204" pitchFamily="34" charset="0"/>
              <a:ea typeface="Calibri"/>
              <a:cs typeface="Calibri"/>
              <a:sym typeface="Calibri"/>
            </a:endParaRPr>
          </a:p>
        </p:txBody>
      </p:sp>
      <p:sp>
        <p:nvSpPr>
          <p:cNvPr id="440" name="Google Shape;440;p70"/>
          <p:cNvSpPr/>
          <p:nvPr/>
        </p:nvSpPr>
        <p:spPr>
          <a:xfrm>
            <a:off x="6695405" y="1688234"/>
            <a:ext cx="4849920" cy="3712680"/>
          </a:xfrm>
          <a:prstGeom prst="rect">
            <a:avLst/>
          </a:prstGeom>
          <a:noFill/>
          <a:ln>
            <a:noFill/>
          </a:ln>
        </p:spPr>
        <p:txBody>
          <a:bodyPr spcFirstLastPara="1" wrap="square" lIns="45700" tIns="45000" rIns="45700" bIns="45000" anchor="t" anchorCtr="0">
            <a:noAutofit/>
          </a:bodyPr>
          <a:lstStyle/>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Thank you for the privilege and opportunity to work with you. As always, feel free to call me if you have any questions. I look forward to meeting with you and helping you achieve a successful sale.</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Jerry Downer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Realtor / Broker</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400" b="0" strike="noStrike" dirty="0">
                <a:solidFill>
                  <a:srgbClr val="000000"/>
                </a:solidFill>
                <a:latin typeface="Verdana Pro" panose="020B0604030504040204" pitchFamily="34" charset="0"/>
                <a:ea typeface="Rockwell"/>
                <a:cs typeface="Rockwell"/>
                <a:sym typeface="Rockwell"/>
              </a:rPr>
              <a:t>Real</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none" strike="noStrike" cap="none" dirty="0">
                <a:solidFill>
                  <a:srgbClr val="000000"/>
                </a:solidFill>
                <a:latin typeface="Verdana Pro" panose="020B0604030504040204" pitchFamily="34" charset="0"/>
                <a:ea typeface="Rockwell"/>
                <a:cs typeface="Rockwell"/>
                <a:sym typeface="Rockwell"/>
              </a:rPr>
              <a:t>Office and Cell: (720) 277-9001</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a:solidFill>
                  <a:schemeClr val="hlink"/>
                </a:solidFill>
                <a:latin typeface="Verdana Pro" panose="020B0604030504040204" pitchFamily="34" charset="0"/>
                <a:ea typeface="Rockwell"/>
                <a:cs typeface="Rockwell"/>
                <a:sym typeface="Rockwell"/>
                <a:hlinkClick r:id="rId3"/>
              </a:rPr>
              <a:t>jerry</a:t>
            </a:r>
            <a:r>
              <a:rPr lang="en-US" sz="1300" u="sng" dirty="0">
                <a:solidFill>
                  <a:schemeClr val="hlink"/>
                </a:solidFill>
                <a:latin typeface="Verdana Pro" panose="020B0604030504040204" pitchFamily="34" charset="0"/>
                <a:ea typeface="Rockwell"/>
                <a:cs typeface="Rockwell"/>
                <a:sym typeface="Rockwell"/>
                <a:hlinkClick r:id="rId3"/>
              </a:rPr>
              <a:t>downer@jjdre.com</a:t>
            </a:r>
            <a:endParaRPr lang="en-US" sz="1300" u="sng" dirty="0">
              <a:solidFill>
                <a:schemeClr val="hlink"/>
              </a:solidFill>
              <a:latin typeface="Verdana Pro" panose="020B0604030504040204" pitchFamily="34" charset="0"/>
              <a:ea typeface="Rockwell"/>
              <a:cs typeface="Rockwell"/>
              <a:sym typeface="Rockwel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err="1">
                <a:solidFill>
                  <a:srgbClr val="0000FF"/>
                </a:solidFill>
                <a:latin typeface="Verdana Pro" panose="020B0604030504040204" pitchFamily="34" charset="0"/>
                <a:ea typeface="Rockwell"/>
                <a:cs typeface="Rockwell"/>
                <a:sym typeface="Rockwell"/>
              </a:rPr>
              <a:t>SellSmartUSA.com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r>
              <a:rPr lang="en-US" sz="1300" b="0" i="0" u="sng" strike="noStrike" cap="none" dirty="0" err="1">
                <a:solidFill>
                  <a:srgbClr val="0000FF"/>
                </a:solidFill>
                <a:latin typeface="Verdana Pro" panose="020B0604030504040204" pitchFamily="34" charset="0"/>
                <a:ea typeface="Rockwell"/>
                <a:cs typeface="Rockwell"/>
                <a:sym typeface="Rockwell"/>
              </a:rPr>
              <a:t>DenversHomeTeam.com</a:t>
            </a:r>
            <a:endParaRPr sz="1300" b="0" i="0" u="none" strike="noStrike" cap="none" dirty="0">
              <a:solidFill>
                <a:srgbClr val="000000"/>
              </a:solidFill>
              <a:latin typeface="Verdana Pro" panose="020B060403050404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441" name="Google Shape;441;p70" descr="Picture 5"/>
          <p:cNvPicPr preferRelativeResize="0"/>
          <p:nvPr/>
        </p:nvPicPr>
        <p:blipFill rotWithShape="1">
          <a:blip r:embed="rId4">
            <a:alphaModFix/>
          </a:blip>
          <a:srcRect r="43559"/>
          <a:stretch/>
        </p:blipFill>
        <p:spPr>
          <a:xfrm>
            <a:off x="911160" y="365040"/>
            <a:ext cx="5160600" cy="609552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51"/>
        <p:cNvGrpSpPr/>
        <p:nvPr/>
      </p:nvGrpSpPr>
      <p:grpSpPr>
        <a:xfrm>
          <a:off x="0" y="0"/>
          <a:ext cx="0" cy="0"/>
          <a:chOff x="0" y="0"/>
          <a:chExt cx="0" cy="0"/>
        </a:xfrm>
      </p:grpSpPr>
      <p:sp>
        <p:nvSpPr>
          <p:cNvPr id="452" name="Google Shape;452;p72"/>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Professionalism</a:t>
            </a:r>
            <a:endParaRPr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Calibri"/>
            </a:endParaRPr>
          </a:p>
        </p:txBody>
      </p:sp>
      <p:sp>
        <p:nvSpPr>
          <p:cNvPr id="453" name="Google Shape;453;p72"/>
          <p:cNvSpPr txBox="1">
            <a:spLocks noGrp="1"/>
          </p:cNvSpPr>
          <p:nvPr>
            <p:ph type="body" idx="1"/>
          </p:nvPr>
        </p:nvSpPr>
        <p:spPr>
          <a:xfrm>
            <a:off x="838080" y="1825560"/>
            <a:ext cx="10515240" cy="1831680"/>
          </a:xfrm>
          <a:prstGeom prst="rect">
            <a:avLst/>
          </a:prstGeom>
          <a:noFill/>
          <a:ln>
            <a:noFill/>
          </a:ln>
        </p:spPr>
        <p:txBody>
          <a:bodyPr spcFirstLastPara="1" wrap="square" lIns="45700" tIns="45000" rIns="45700" bIns="45000" anchor="t" anchorCtr="0">
            <a:normAutofit/>
          </a:bodyPr>
          <a:lstStyle/>
          <a:p>
            <a:pPr marL="0" marR="0" lvl="0" indent="0" algn="l" rtl="0">
              <a:lnSpc>
                <a:spcPct val="90000"/>
              </a:lnSpc>
              <a:spcBef>
                <a:spcPts val="0"/>
              </a:spcBef>
              <a:spcAft>
                <a:spcPts val="0"/>
              </a:spcAft>
              <a:buClr>
                <a:srgbClr val="000000"/>
              </a:buClr>
              <a:buSzPts val="2000"/>
              <a:buFont typeface="Rockwell"/>
              <a:buNone/>
            </a:pP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Unlike discount brokerages, </a:t>
            </a:r>
            <a:r>
              <a:rPr lang="en-US" sz="1300" b="0" i="0" u="none" strike="noStrike" cap="none" dirty="0" err="1">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Denvers</a:t>
            </a: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 Home Team at </a:t>
            </a:r>
            <a:r>
              <a:rPr lang="en-US" sz="1400" b="0" strike="noStrike" dirty="0">
                <a:solidFill>
                  <a:srgbClr val="000000"/>
                </a:solidFill>
                <a:latin typeface="Verdana Pro" panose="020B0604030504040204" pitchFamily="34" charset="0"/>
                <a:ea typeface="Rockwell"/>
                <a:cs typeface="Rockwell"/>
                <a:sym typeface="Rockwell"/>
              </a:rPr>
              <a:t>Real </a:t>
            </a: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does not employ “part-time” agents.  We understand that proper fiduciary representation can not be accomplished by an agent who is attempting to sell someone’s home in their “spare time”.</a:t>
            </a:r>
            <a:endParaRPr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endParaRPr>
          </a:p>
          <a:p>
            <a:pPr marL="0" marR="0" lvl="0" indent="0" algn="l" rtl="0">
              <a:lnSpc>
                <a:spcPct val="90000"/>
              </a:lnSpc>
              <a:spcBef>
                <a:spcPts val="1001"/>
              </a:spcBef>
              <a:spcAft>
                <a:spcPts val="0"/>
              </a:spcAft>
              <a:buClr>
                <a:srgbClr val="000000"/>
              </a:buClr>
              <a:buSzPts val="2000"/>
              <a:buFont typeface="Rockwell"/>
              <a:buNone/>
            </a:pPr>
            <a:r>
              <a:rPr lang="en-US"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We are committed to fully represent your best interests with our entire team of full-time professionals.</a:t>
            </a:r>
            <a:endParaRPr sz="1300" b="0" i="0" u="none" strike="noStrike" cap="non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EC"/>
        </a:solidFill>
        <a:effectLst/>
      </p:bgPr>
    </p:bg>
    <p:spTree>
      <p:nvGrpSpPr>
        <p:cNvPr id="1" name="Shape 457"/>
        <p:cNvGrpSpPr/>
        <p:nvPr/>
      </p:nvGrpSpPr>
      <p:grpSpPr>
        <a:xfrm>
          <a:off x="0" y="0"/>
          <a:ext cx="0" cy="0"/>
          <a:chOff x="0" y="0"/>
          <a:chExt cx="0" cy="0"/>
        </a:xfrm>
      </p:grpSpPr>
      <p:sp>
        <p:nvSpPr>
          <p:cNvPr id="458" name="Google Shape;458;p73"/>
          <p:cNvSpPr txBox="1">
            <a:spLocks noGrp="1"/>
          </p:cNvSpPr>
          <p:nvPr>
            <p:ph type="title"/>
          </p:nvPr>
        </p:nvSpPr>
        <p:spPr>
          <a:xfrm>
            <a:off x="838080" y="365040"/>
            <a:ext cx="10515240" cy="1325160"/>
          </a:xfrm>
          <a:prstGeom prst="rect">
            <a:avLst/>
          </a:prstGeom>
          <a:noFill/>
          <a:ln>
            <a:noFill/>
          </a:ln>
        </p:spPr>
        <p:txBody>
          <a:bodyPr spcFirstLastPara="1" wrap="square" lIns="45700" tIns="45000" rIns="45700" bIns="45000" anchor="ctr" anchorCtr="0">
            <a:noAutofit/>
          </a:bodyPr>
          <a:lstStyle/>
          <a:p>
            <a:pPr marL="0" lvl="0" indent="0" algn="ctr" rtl="0">
              <a:lnSpc>
                <a:spcPct val="90000"/>
              </a:lnSpc>
              <a:spcBef>
                <a:spcPts val="0"/>
              </a:spcBef>
              <a:spcAft>
                <a:spcPts val="0"/>
              </a:spcAft>
              <a:buClr>
                <a:srgbClr val="000000"/>
              </a:buClr>
              <a:buSzPts val="4400"/>
              <a:buFont typeface="Rockwell"/>
              <a:buNone/>
            </a:pPr>
            <a:r>
              <a:rPr lang="en-US" sz="4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One More Option…</a:t>
            </a:r>
            <a:br>
              <a:rPr lang="en-US" sz="4400" dirty="0">
                <a:latin typeface="Verdana Pro" panose="020B0604030504040204" pitchFamily="34" charset="0"/>
                <a:ea typeface="Tahoma" panose="020B0604030504040204" pitchFamily="34" charset="0"/>
                <a:cs typeface="Tahoma" panose="020B0604030504040204" pitchFamily="34" charset="0"/>
              </a:rPr>
            </a:br>
            <a:r>
              <a:rPr lang="en-US" sz="2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Rockwell"/>
              </a:rPr>
              <a:t>Buy Before You Sell</a:t>
            </a:r>
            <a:endParaRPr sz="2400" b="0" strike="noStrike" dirty="0">
              <a:solidFill>
                <a:srgbClr val="000000"/>
              </a:solidFill>
              <a:latin typeface="Verdana Pro" panose="020B0604030504040204" pitchFamily="34" charset="0"/>
              <a:ea typeface="Tahoma" panose="020B0604030504040204" pitchFamily="34" charset="0"/>
              <a:cs typeface="Tahoma" panose="020B0604030504040204" pitchFamily="34" charset="0"/>
              <a:sym typeface="Calibri"/>
            </a:endParaRPr>
          </a:p>
        </p:txBody>
      </p:sp>
      <p:sp>
        <p:nvSpPr>
          <p:cNvPr id="459" name="Google Shape;459;p73"/>
          <p:cNvSpPr txBox="1">
            <a:spLocks noGrp="1"/>
          </p:cNvSpPr>
          <p:nvPr>
            <p:ph type="body" idx="1"/>
          </p:nvPr>
        </p:nvSpPr>
        <p:spPr>
          <a:xfrm>
            <a:off x="651600" y="1825560"/>
            <a:ext cx="10909440" cy="4543200"/>
          </a:xfrm>
          <a:prstGeom prst="rect">
            <a:avLst/>
          </a:prstGeom>
          <a:noFill/>
          <a:ln>
            <a:noFill/>
          </a:ln>
        </p:spPr>
        <p:txBody>
          <a:bodyPr spcFirstLastPara="1" wrap="square" lIns="45700" tIns="45000" rIns="45700" bIns="45000" anchor="t" anchorCtr="0">
            <a:noAutofit/>
          </a:bodyPr>
          <a:lstStyle/>
          <a:p>
            <a:pPr algn="l"/>
            <a:r>
              <a:rPr lang="en-US" sz="1400" b="0" i="0" dirty="0">
                <a:solidFill>
                  <a:srgbClr val="222222"/>
                </a:solidFill>
                <a:effectLst/>
                <a:latin typeface="Verdana Pro" panose="020B0604030504040204" pitchFamily="34" charset="0"/>
              </a:rPr>
              <a:t>The Buy Before You Sell program turns traditional real estate Selling Then Buying upside down.  It is one of the most innovative methods of Selling and Buying real estate, and the cost is minimal.</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It is essentially a bridge loan but with extra perks.</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The Buy Before You Sell equity advance lender will advance the major part of your current home's equity to you to use as a down payment on your next home.  You can purchase that next home as a non-contingent Buyer, which means that your next home purchase is not dependent on the sale of your current home, and the Seller of your next home will look at your proposal more favorably.</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After you complete the purchase of that next home we will start preparing and marketing your previous home for sale.  You may even be eligible to receive up to $35,000 in fix-up expenses to make the home more appealing to buyers.  A clean updated vacant home is much more appealing to buyers, especially if they can move in quickly.</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During this marketing period you will only be making one mortgage payment, not two.</a:t>
            </a:r>
          </a:p>
          <a:p>
            <a:pPr algn="l"/>
            <a:endParaRPr lang="en-US" sz="1400" b="0" i="0" dirty="0">
              <a:solidFill>
                <a:srgbClr val="222222"/>
              </a:solidFill>
              <a:effectLst/>
              <a:latin typeface="Verdana Pro" panose="020B0604030504040204" pitchFamily="34" charset="0"/>
            </a:endParaRPr>
          </a:p>
          <a:p>
            <a:pPr algn="l"/>
            <a:r>
              <a:rPr lang="en-US" sz="1400" b="0" i="0" dirty="0">
                <a:solidFill>
                  <a:srgbClr val="222222"/>
                </a:solidFill>
                <a:effectLst/>
                <a:latin typeface="Verdana Pro" panose="020B0604030504040204" pitchFamily="34" charset="0"/>
              </a:rPr>
              <a:t>Once your previous home is sold you will receive the full sales price, less my discounted real estate commission (no markup), less the fix-up expenses if any, less the payoff of the previous mortgage if any, and less a 2.25% or 2.4% service fee to the equity advance partner.  The fee is overwhelmingly offset by the fact that I charge a reduced real estate commission for participants in this program, and also by the fact that you never have to put up with showings, never need to keep the home "model home clean", never need to rent a storage unit, never need to arrange for temporary interim housing, and you only need to move once.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DCC4-06DB-5875-8992-54068A777F2E}"/>
              </a:ext>
            </a:extLst>
          </p:cNvPr>
          <p:cNvSpPr>
            <a:spLocks noGrp="1"/>
          </p:cNvSpPr>
          <p:nvPr>
            <p:ph type="ctrTitle"/>
          </p:nvPr>
        </p:nvSpPr>
        <p:spPr/>
        <p:txBody>
          <a:bodyPr/>
          <a:lstStyle/>
          <a:p>
            <a:r>
              <a:rPr lang="en-US" dirty="0"/>
              <a:t>Preparing To Sell Your Home In Four Common-sense Steps</a:t>
            </a:r>
          </a:p>
        </p:txBody>
      </p:sp>
      <p:sp>
        <p:nvSpPr>
          <p:cNvPr id="3" name="Subtitle 2">
            <a:extLst>
              <a:ext uri="{FF2B5EF4-FFF2-40B4-BE49-F238E27FC236}">
                <a16:creationId xmlns:a16="http://schemas.microsoft.com/office/drawing/2014/main" id="{0AD73185-E142-944A-F6FD-ED9A29724726}"/>
              </a:ext>
            </a:extLst>
          </p:cNvPr>
          <p:cNvSpPr>
            <a:spLocks noGrp="1"/>
          </p:cNvSpPr>
          <p:nvPr>
            <p:ph type="subTitle" idx="1"/>
          </p:nvPr>
        </p:nvSpPr>
        <p:spPr/>
        <p:txBody>
          <a:bodyPr>
            <a:normAutofit/>
          </a:bodyPr>
          <a:lstStyle/>
          <a:p>
            <a:pPr marL="285750" indent="-285750">
              <a:buFont typeface="Arial" panose="020B0604020202020204" pitchFamily="34" charset="0"/>
              <a:buChar char="•"/>
            </a:pPr>
            <a:r>
              <a:rPr lang="en-US" dirty="0"/>
              <a:t>Step 2</a:t>
            </a:r>
          </a:p>
          <a:p>
            <a:pPr marL="285750" indent="-285750">
              <a:buFont typeface="Arial" panose="020B0604020202020204" pitchFamily="34" charset="0"/>
              <a:buChar char="•"/>
            </a:pPr>
            <a:r>
              <a:rPr lang="en-US" dirty="0"/>
              <a:t>Step 3</a:t>
            </a:r>
          </a:p>
          <a:p>
            <a:pPr marL="285750" indent="-285750">
              <a:buFont typeface="Arial" panose="020B0604020202020204" pitchFamily="34" charset="0"/>
              <a:buChar char="•"/>
            </a:pPr>
            <a:r>
              <a:rPr lang="en-US" dirty="0"/>
              <a:t>Step 4</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0994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B47B-9997-8F9B-0312-98DFCD8E0CEF}"/>
              </a:ext>
            </a:extLst>
          </p:cNvPr>
          <p:cNvSpPr>
            <a:spLocks noGrp="1"/>
          </p:cNvSpPr>
          <p:nvPr>
            <p:ph type="title"/>
          </p:nvPr>
        </p:nvSpPr>
        <p:spPr/>
        <p:txBody>
          <a:bodyPr/>
          <a:lstStyle/>
          <a:p>
            <a:r>
              <a:rPr lang="en-US" dirty="0"/>
              <a:t>Step 2…</a:t>
            </a:r>
            <a:r>
              <a:rPr lang="en-US" b="0" i="0" dirty="0">
                <a:solidFill>
                  <a:srgbClr val="2A3135"/>
                </a:solidFill>
                <a:effectLst/>
                <a:latin typeface="Helvetica Neue" panose="02000503000000020004" pitchFamily="2" charset="0"/>
              </a:rPr>
              <a:t>step 1 was making the decision to sell</a:t>
            </a:r>
            <a:endParaRPr lang="en-US" dirty="0"/>
          </a:p>
        </p:txBody>
      </p:sp>
      <p:sp>
        <p:nvSpPr>
          <p:cNvPr id="3" name="Content Placeholder 2">
            <a:extLst>
              <a:ext uri="{FF2B5EF4-FFF2-40B4-BE49-F238E27FC236}">
                <a16:creationId xmlns:a16="http://schemas.microsoft.com/office/drawing/2014/main" id="{38389C1D-952B-BA11-B6BD-DEF5A02DCD12}"/>
              </a:ext>
            </a:extLst>
          </p:cNvPr>
          <p:cNvSpPr>
            <a:spLocks noGrp="1"/>
          </p:cNvSpPr>
          <p:nvPr>
            <p:ph idx="1"/>
          </p:nvPr>
        </p:nvSpPr>
        <p:spPr/>
        <p:txBody>
          <a:bodyPr/>
          <a:lstStyle/>
          <a:p>
            <a:r>
              <a:rPr lang="en-US" b="0" i="0" dirty="0">
                <a:solidFill>
                  <a:srgbClr val="2A3135"/>
                </a:solidFill>
                <a:effectLst/>
                <a:latin typeface="Helvetica Neue" panose="02000503000000020004" pitchFamily="2" charset="0"/>
              </a:rPr>
              <a:t>Accept the fact that the single most important factor in getting your home sold is "Seller Decisions". You, as the seller, determine List Price, Condition of your home, Showing availability, Contract acceptance, and the Realtor that you choose.</a:t>
            </a:r>
          </a:p>
          <a:p>
            <a:r>
              <a:rPr lang="en-US" b="0" i="0" dirty="0">
                <a:solidFill>
                  <a:srgbClr val="2A3135"/>
                </a:solidFill>
                <a:effectLst/>
                <a:latin typeface="Helvetica Neue" panose="02000503000000020004" pitchFamily="2" charset="0"/>
              </a:rPr>
              <a:t>Choosing the right Realtor will allow you to have a consultant in your corner who can provide advice and recommendations about those decisions.</a:t>
            </a:r>
            <a:endParaRPr lang="en-US" dirty="0"/>
          </a:p>
        </p:txBody>
      </p:sp>
    </p:spTree>
    <p:extLst>
      <p:ext uri="{BB962C8B-B14F-4D97-AF65-F5344CB8AC3E}">
        <p14:creationId xmlns:p14="http://schemas.microsoft.com/office/powerpoint/2010/main" val="498425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E7D1-E9F9-B040-36ED-00F62E885DA3}"/>
              </a:ext>
            </a:extLst>
          </p:cNvPr>
          <p:cNvSpPr>
            <a:spLocks noGrp="1"/>
          </p:cNvSpPr>
          <p:nvPr>
            <p:ph type="title"/>
          </p:nvPr>
        </p:nvSpPr>
        <p:spPr/>
        <p:txBody>
          <a:bodyPr/>
          <a:lstStyle/>
          <a:p>
            <a:r>
              <a:rPr lang="en-US" dirty="0"/>
              <a:t>Step 3 … Hire A Critic</a:t>
            </a:r>
          </a:p>
        </p:txBody>
      </p:sp>
      <p:sp>
        <p:nvSpPr>
          <p:cNvPr id="3" name="Content Placeholder 2">
            <a:extLst>
              <a:ext uri="{FF2B5EF4-FFF2-40B4-BE49-F238E27FC236}">
                <a16:creationId xmlns:a16="http://schemas.microsoft.com/office/drawing/2014/main" id="{3D03DDBB-9BBD-1018-7D6B-FAD6362AAA26}"/>
              </a:ext>
            </a:extLst>
          </p:cNvPr>
          <p:cNvSpPr>
            <a:spLocks noGrp="1"/>
          </p:cNvSpPr>
          <p:nvPr>
            <p:ph idx="1"/>
          </p:nvPr>
        </p:nvSpPr>
        <p:spPr/>
        <p:txBody>
          <a:bodyPr>
            <a:normAutofit/>
          </a:bodyPr>
          <a:lstStyle/>
          <a:p>
            <a:pPr algn="l" fontAlgn="base">
              <a:buFont typeface="Arial" panose="020B0604020202020204" pitchFamily="34" charset="0"/>
              <a:buChar char="•"/>
            </a:pPr>
            <a:r>
              <a:rPr lang="en-US" b="0" i="0" dirty="0">
                <a:solidFill>
                  <a:srgbClr val="333333"/>
                </a:solidFill>
                <a:effectLst/>
                <a:latin typeface="revert"/>
              </a:rPr>
              <a:t>This is a good time to have a Realtor, who is not afraid of saying NO. </a:t>
            </a:r>
          </a:p>
          <a:p>
            <a:pPr algn="l" fontAlgn="base">
              <a:buFont typeface="Arial" panose="020B0604020202020204" pitchFamily="34" charset="0"/>
              <a:buChar char="•"/>
            </a:pPr>
            <a:r>
              <a:rPr lang="en-US" b="0" i="0" dirty="0">
                <a:solidFill>
                  <a:srgbClr val="333333"/>
                </a:solidFill>
                <a:effectLst/>
                <a:latin typeface="revert"/>
              </a:rPr>
              <a:t>This is not a good time to consult with someone who agrees with everything that you say.  That will stifle progress. </a:t>
            </a:r>
          </a:p>
          <a:p>
            <a:pPr algn="l" fontAlgn="base">
              <a:buFont typeface="Arial" panose="020B0604020202020204" pitchFamily="34" charset="0"/>
              <a:buChar char="•"/>
            </a:pPr>
            <a:r>
              <a:rPr lang="en-US" b="0" i="0" dirty="0">
                <a:solidFill>
                  <a:srgbClr val="333333"/>
                </a:solidFill>
                <a:effectLst/>
                <a:latin typeface="revert"/>
              </a:rPr>
              <a:t>You need to have someone looking at your home as a buyer would look at it, pointing out every flaw that could lower the price, and making recommendations that could increase the price.  </a:t>
            </a:r>
          </a:p>
          <a:p>
            <a:pPr algn="l" fontAlgn="base">
              <a:buFont typeface="Arial" panose="020B0604020202020204" pitchFamily="34" charset="0"/>
              <a:buChar char="•"/>
            </a:pPr>
            <a:r>
              <a:rPr lang="en-US" b="0" i="0" dirty="0">
                <a:solidFill>
                  <a:srgbClr val="333333"/>
                </a:solidFill>
                <a:effectLst/>
                <a:latin typeface="revert"/>
              </a:rPr>
              <a:t>You live in it, so there are things you don't notice anymore.</a:t>
            </a:r>
          </a:p>
          <a:p>
            <a:pPr algn="l" fontAlgn="base">
              <a:buFont typeface="Arial" panose="020B0604020202020204" pitchFamily="34" charset="0"/>
              <a:buChar char="•"/>
            </a:pPr>
            <a:r>
              <a:rPr lang="en-US" b="0" i="0" dirty="0">
                <a:solidFill>
                  <a:srgbClr val="333333"/>
                </a:solidFill>
                <a:effectLst/>
                <a:latin typeface="revert"/>
              </a:rPr>
              <a:t>You look beyond the clutter, but the buyer sees clutter.</a:t>
            </a:r>
          </a:p>
          <a:p>
            <a:pPr algn="l" fontAlgn="base">
              <a:buFont typeface="Arial" panose="020B0604020202020204" pitchFamily="34" charset="0"/>
              <a:buChar char="•"/>
            </a:pPr>
            <a:r>
              <a:rPr lang="en-US" b="0" i="0" dirty="0">
                <a:solidFill>
                  <a:srgbClr val="333333"/>
                </a:solidFill>
                <a:effectLst/>
                <a:latin typeface="revert"/>
              </a:rPr>
              <a:t>You don't notice the dirt build-up and smudges, but the buyer sees that it's dirty.</a:t>
            </a:r>
          </a:p>
          <a:p>
            <a:pPr algn="l" fontAlgn="base">
              <a:buFont typeface="Arial" panose="020B0604020202020204" pitchFamily="34" charset="0"/>
              <a:buChar char="•"/>
            </a:pPr>
            <a:r>
              <a:rPr lang="en-US" b="0" i="0" dirty="0">
                <a:solidFill>
                  <a:srgbClr val="333333"/>
                </a:solidFill>
                <a:effectLst/>
                <a:latin typeface="revert"/>
              </a:rPr>
              <a:t>You don't notice the faded paint and flooring, but the buyer thinks that he's going to have to paint and update the flooring.</a:t>
            </a:r>
          </a:p>
          <a:p>
            <a:pPr algn="l" fontAlgn="base">
              <a:buFont typeface="Arial" panose="020B0604020202020204" pitchFamily="34" charset="0"/>
              <a:buChar char="•"/>
            </a:pPr>
            <a:r>
              <a:rPr lang="en-US" b="0" i="0" dirty="0">
                <a:solidFill>
                  <a:srgbClr val="333333"/>
                </a:solidFill>
                <a:effectLst/>
                <a:latin typeface="revert"/>
              </a:rPr>
              <a:t>You don't notice the minor cracks and </a:t>
            </a:r>
            <a:r>
              <a:rPr lang="en-US" b="0" i="0" dirty="0" err="1">
                <a:solidFill>
                  <a:srgbClr val="333333"/>
                </a:solidFill>
                <a:effectLst/>
                <a:latin typeface="revert"/>
              </a:rPr>
              <a:t>squeeks</a:t>
            </a:r>
            <a:r>
              <a:rPr lang="en-US" b="0" i="0" dirty="0">
                <a:solidFill>
                  <a:srgbClr val="333333"/>
                </a:solidFill>
                <a:effectLst/>
                <a:latin typeface="revert"/>
              </a:rPr>
              <a:t>, but the buyer is wondering what else is broken.</a:t>
            </a:r>
          </a:p>
          <a:p>
            <a:pPr algn="l" fontAlgn="base">
              <a:buFont typeface="Arial" panose="020B0604020202020204" pitchFamily="34" charset="0"/>
              <a:buChar char="•"/>
            </a:pPr>
            <a:r>
              <a:rPr lang="en-US" b="0" i="0" dirty="0">
                <a:solidFill>
                  <a:srgbClr val="333333"/>
                </a:solidFill>
                <a:effectLst/>
                <a:latin typeface="revert"/>
              </a:rPr>
              <a:t>Have you ever traded in a car for a new one? Didn't you clean it up or get it detailed so it had a higher trade-in value? The same principle applies here.</a:t>
            </a:r>
          </a:p>
          <a:p>
            <a:pPr marL="0" indent="0">
              <a:buNone/>
            </a:pPr>
            <a:endParaRPr lang="en-US" dirty="0"/>
          </a:p>
        </p:txBody>
      </p:sp>
    </p:spTree>
    <p:extLst>
      <p:ext uri="{BB962C8B-B14F-4D97-AF65-F5344CB8AC3E}">
        <p14:creationId xmlns:p14="http://schemas.microsoft.com/office/powerpoint/2010/main" val="2957789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A657D-FDD0-817E-9345-0152ED5AE3AD}"/>
              </a:ext>
            </a:extLst>
          </p:cNvPr>
          <p:cNvSpPr>
            <a:spLocks noGrp="1"/>
          </p:cNvSpPr>
          <p:nvPr>
            <p:ph type="title"/>
          </p:nvPr>
        </p:nvSpPr>
        <p:spPr/>
        <p:txBody>
          <a:bodyPr>
            <a:normAutofit/>
          </a:bodyPr>
          <a:lstStyle/>
          <a:p>
            <a:r>
              <a:rPr lang="en-US" dirty="0"/>
              <a:t>Step 4 … </a:t>
            </a:r>
            <a:r>
              <a:rPr lang="en-US" b="0" i="0" dirty="0">
                <a:solidFill>
                  <a:srgbClr val="2A3135"/>
                </a:solidFill>
                <a:effectLst/>
                <a:latin typeface="Helvetica Neue" panose="02000503000000020004" pitchFamily="2" charset="0"/>
              </a:rPr>
              <a:t>If you didn't hire a Realtor back in Step 2, now is the time to do so. </a:t>
            </a:r>
            <a:endParaRPr lang="en-US" dirty="0"/>
          </a:p>
        </p:txBody>
      </p:sp>
      <p:sp>
        <p:nvSpPr>
          <p:cNvPr id="3" name="Content Placeholder 2">
            <a:extLst>
              <a:ext uri="{FF2B5EF4-FFF2-40B4-BE49-F238E27FC236}">
                <a16:creationId xmlns:a16="http://schemas.microsoft.com/office/drawing/2014/main" id="{E0608C8C-7579-62BD-0FA4-457804D54678}"/>
              </a:ext>
            </a:extLst>
          </p:cNvPr>
          <p:cNvSpPr>
            <a:spLocks noGrp="1"/>
          </p:cNvSpPr>
          <p:nvPr>
            <p:ph idx="1"/>
          </p:nvPr>
        </p:nvSpPr>
        <p:spPr/>
        <p:txBody>
          <a:bodyPr>
            <a:normAutofit fontScale="92500" lnSpcReduction="20000"/>
          </a:bodyPr>
          <a:lstStyle/>
          <a:p>
            <a:pPr algn="l" fontAlgn="base">
              <a:buFont typeface="Arial" panose="020B0604020202020204" pitchFamily="34" charset="0"/>
              <a:buChar char="•"/>
            </a:pPr>
            <a:r>
              <a:rPr lang="en-US" b="0" i="0" dirty="0">
                <a:solidFill>
                  <a:srgbClr val="333333"/>
                </a:solidFill>
                <a:effectLst/>
                <a:latin typeface="revert"/>
              </a:rPr>
              <a:t>But who should you hire? The most obvious answer is ME, of course. But sadly, not everyone agrees with me initially.</a:t>
            </a:r>
          </a:p>
          <a:p>
            <a:pPr algn="l" fontAlgn="base">
              <a:buFont typeface="Arial" panose="020B0604020202020204" pitchFamily="34" charset="0"/>
              <a:buChar char="•"/>
            </a:pPr>
            <a:r>
              <a:rPr lang="en-US" b="0" i="0" dirty="0">
                <a:solidFill>
                  <a:srgbClr val="333333"/>
                </a:solidFill>
                <a:effectLst/>
                <a:latin typeface="revert"/>
              </a:rPr>
              <a:t>So here are some characteristics that you should be looking for:</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system in place that will enable him to know your home quickly.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know what's happening in all the markets that matter, both hyperlocal and local.</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able to give you your odds of selling, and a reasonable timeframe in which to accomplish the sale.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your homes' critic (go back and read Step 2).</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not agree with "everything" that you say.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not make decisions that you should be making, but instead should guide you in making the best housing decisions based on his years of experience as a Realtor in our market area.</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be an expert in real estate negotiations.</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understand the nuances of the Colorado Department of Real Estate approved contracts and disclosures.</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Project Management experience.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plan specific to your home,</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communicate with you consistently.</a:t>
            </a:r>
          </a:p>
          <a:p>
            <a:pPr marL="742950" lvl="1" indent="-285750" algn="l" fontAlgn="base">
              <a:buFont typeface="Arial" panose="020B0604020202020204" pitchFamily="34" charset="0"/>
              <a:buChar char="•"/>
            </a:pPr>
            <a:r>
              <a:rPr lang="en-US" b="0" i="0" dirty="0">
                <a:solidFill>
                  <a:srgbClr val="333333"/>
                </a:solidFill>
                <a:effectLst/>
                <a:latin typeface="revert"/>
              </a:rPr>
              <a:t>Your Realtor should have a team of real estate professionals to include Inspections, Photography, Staging, Marketing, Social Media, Administration, Transaction Coordination, .............</a:t>
            </a:r>
          </a:p>
          <a:p>
            <a:endParaRPr lang="en-US" dirty="0"/>
          </a:p>
        </p:txBody>
      </p:sp>
      <p:sp>
        <p:nvSpPr>
          <p:cNvPr id="4" name="TextBox 3">
            <a:extLst>
              <a:ext uri="{FF2B5EF4-FFF2-40B4-BE49-F238E27FC236}">
                <a16:creationId xmlns:a16="http://schemas.microsoft.com/office/drawing/2014/main" id="{7F8DE13C-5752-DBAB-46DD-821517AA6885}"/>
              </a:ext>
            </a:extLst>
          </p:cNvPr>
          <p:cNvSpPr txBox="1"/>
          <p:nvPr/>
        </p:nvSpPr>
        <p:spPr>
          <a:xfrm>
            <a:off x="838080" y="6326659"/>
            <a:ext cx="10515240" cy="307777"/>
          </a:xfrm>
          <a:prstGeom prst="rect">
            <a:avLst/>
          </a:prstGeom>
          <a:noFill/>
        </p:spPr>
        <p:txBody>
          <a:bodyPr wrap="square" rtlCol="0">
            <a:spAutoFit/>
          </a:bodyPr>
          <a:lstStyle/>
          <a:p>
            <a:r>
              <a:rPr lang="en-US" dirty="0"/>
              <a:t>If your Realtor fails any of these tests, get someone like me who satisfies every one of these.  Failure can cost you money.</a:t>
            </a:r>
          </a:p>
        </p:txBody>
      </p:sp>
    </p:spTree>
    <p:extLst>
      <p:ext uri="{BB962C8B-B14F-4D97-AF65-F5344CB8AC3E}">
        <p14:creationId xmlns:p14="http://schemas.microsoft.com/office/powerpoint/2010/main" val="526389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E722-121E-65E1-B861-6782159B88CF}"/>
              </a:ext>
            </a:extLst>
          </p:cNvPr>
          <p:cNvSpPr>
            <a:spLocks noGrp="1"/>
          </p:cNvSpPr>
          <p:nvPr>
            <p:ph type="title"/>
          </p:nvPr>
        </p:nvSpPr>
        <p:spPr/>
        <p:txBody>
          <a:bodyPr/>
          <a:lstStyle/>
          <a:p>
            <a:r>
              <a:rPr lang="en-US" b="0" i="0" dirty="0">
                <a:solidFill>
                  <a:srgbClr val="2A3135"/>
                </a:solidFill>
                <a:effectLst/>
                <a:latin typeface="Helvetica Neue" panose="02000503000000020004" pitchFamily="2" charset="0"/>
              </a:rPr>
              <a:t>What we do for you:</a:t>
            </a:r>
            <a:endParaRPr lang="en-US" dirty="0"/>
          </a:p>
        </p:txBody>
      </p:sp>
      <p:sp>
        <p:nvSpPr>
          <p:cNvPr id="3" name="Content Placeholder 2">
            <a:extLst>
              <a:ext uri="{FF2B5EF4-FFF2-40B4-BE49-F238E27FC236}">
                <a16:creationId xmlns:a16="http://schemas.microsoft.com/office/drawing/2014/main" id="{491064BE-52EB-712D-1BA3-8C4BA8C68321}"/>
              </a:ext>
            </a:extLst>
          </p:cNvPr>
          <p:cNvSpPr>
            <a:spLocks noGrp="1"/>
          </p:cNvSpPr>
          <p:nvPr>
            <p:ph idx="1"/>
          </p:nvPr>
        </p:nvSpPr>
        <p:spPr/>
        <p:txBody>
          <a:bodyPr>
            <a:normAutofit/>
          </a:bodyPr>
          <a:lstStyle/>
          <a:p>
            <a:r>
              <a:rPr lang="en-US" b="0" i="0" dirty="0">
                <a:solidFill>
                  <a:srgbClr val="2A3135"/>
                </a:solidFill>
                <a:effectLst/>
                <a:latin typeface="Helvetica Neue" panose="02000503000000020004" pitchFamily="2" charset="0"/>
              </a:rPr>
              <a:t>We do more for you than other agents at every stage of the home selling process. And we are able to prove this in a side by side comparison. Major listing stages:</a:t>
            </a:r>
          </a:p>
          <a:p>
            <a:pPr marL="598932" lvl="1" indent="-342900">
              <a:buFont typeface="+mj-lt"/>
              <a:buAutoNum type="arabicPeriod"/>
            </a:pPr>
            <a:r>
              <a:rPr lang="en-US" b="0" i="0" dirty="0">
                <a:solidFill>
                  <a:srgbClr val="2A3135"/>
                </a:solidFill>
                <a:effectLst/>
                <a:latin typeface="Helvetica Neue" panose="02000503000000020004" pitchFamily="2" charset="0"/>
              </a:rPr>
              <a:t>Pre-listing prior to signed listing agreement</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Prep for market with signed listing agreement (before photography)</a:t>
            </a:r>
          </a:p>
          <a:p>
            <a:pPr marL="598932" lvl="1" indent="-342900">
              <a:buFont typeface="+mj-lt"/>
              <a:buAutoNum type="arabicPeriod"/>
            </a:pPr>
            <a:r>
              <a:rPr lang="en-US" b="0" i="0" dirty="0">
                <a:solidFill>
                  <a:srgbClr val="2A3135"/>
                </a:solidFill>
                <a:effectLst/>
                <a:latin typeface="Helvetica Neue" panose="02000503000000020004" pitchFamily="2" charset="0"/>
              </a:rPr>
              <a:t>Pre-market (week before going live)</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Active on MLS</a:t>
            </a:r>
          </a:p>
          <a:p>
            <a:pPr marL="598932" lvl="1" indent="-342900">
              <a:buFont typeface="+mj-lt"/>
              <a:buAutoNum type="arabicPeriod"/>
            </a:pPr>
            <a:r>
              <a:rPr lang="en-US" b="0" i="0" dirty="0">
                <a:solidFill>
                  <a:srgbClr val="2A3135"/>
                </a:solidFill>
                <a:effectLst/>
                <a:latin typeface="Helvetica Neue" panose="02000503000000020004" pitchFamily="2" charset="0"/>
              </a:rPr>
              <a:t>Receiving and reviewing offers</a:t>
            </a:r>
          </a:p>
          <a:p>
            <a:pPr marL="598932" lvl="1" indent="-342900">
              <a:buFont typeface="+mj-lt"/>
              <a:buAutoNum type="arabicPeriod"/>
            </a:pPr>
            <a:r>
              <a:rPr lang="en-US" b="0" i="0" dirty="0">
                <a:solidFill>
                  <a:srgbClr val="2A3135"/>
                </a:solidFill>
                <a:effectLst/>
                <a:latin typeface="Helvetica Neue" panose="02000503000000020004" pitchFamily="2" charset="0"/>
              </a:rPr>
              <a:t>Offers received</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Under Contract</a:t>
            </a:r>
          </a:p>
          <a:p>
            <a:pPr marL="598932" lvl="1" indent="-342900">
              <a:buFont typeface="+mj-lt"/>
              <a:buAutoNum type="arabicPeriod"/>
            </a:pPr>
            <a:r>
              <a:rPr lang="en-US" b="0" i="0" dirty="0">
                <a:solidFill>
                  <a:srgbClr val="2A3135"/>
                </a:solidFill>
                <a:effectLst/>
                <a:latin typeface="Helvetica Neue" panose="02000503000000020004" pitchFamily="2" charset="0"/>
              </a:rPr>
              <a:t>Pre-Closing</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Closing</a:t>
            </a:r>
          </a:p>
          <a:p>
            <a:pPr marL="598932" lvl="1" indent="-342900">
              <a:buFont typeface="+mj-lt"/>
              <a:buAutoNum type="arabicPeriod"/>
            </a:pPr>
            <a:r>
              <a:rPr lang="en-US" b="0" i="0" dirty="0">
                <a:solidFill>
                  <a:srgbClr val="2A3135"/>
                </a:solidFill>
                <a:effectLst/>
                <a:latin typeface="Helvetica Neue" panose="02000503000000020004" pitchFamily="2" charset="0"/>
              </a:rPr>
              <a:t>Post-Closing</a:t>
            </a:r>
            <a:endParaRPr lang="en-US" dirty="0"/>
          </a:p>
        </p:txBody>
      </p:sp>
    </p:spTree>
    <p:extLst>
      <p:ext uri="{BB962C8B-B14F-4D97-AF65-F5344CB8AC3E}">
        <p14:creationId xmlns:p14="http://schemas.microsoft.com/office/powerpoint/2010/main" val="1550949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66F2F-E328-3483-7514-254E417C3CEC}"/>
              </a:ext>
            </a:extLst>
          </p:cNvPr>
          <p:cNvSpPr>
            <a:spLocks noGrp="1"/>
          </p:cNvSpPr>
          <p:nvPr>
            <p:ph type="title"/>
          </p:nvPr>
        </p:nvSpPr>
        <p:spPr/>
        <p:txBody>
          <a:bodyPr>
            <a:normAutofit/>
          </a:bodyPr>
          <a:lstStyle/>
          <a:p>
            <a:pPr algn="ctr"/>
            <a:r>
              <a:rPr lang="en-US" sz="3200" dirty="0"/>
              <a:t>Let’s go into detail about the major listing stages</a:t>
            </a:r>
          </a:p>
        </p:txBody>
      </p:sp>
    </p:spTree>
    <p:extLst>
      <p:ext uri="{BB962C8B-B14F-4D97-AF65-F5344CB8AC3E}">
        <p14:creationId xmlns:p14="http://schemas.microsoft.com/office/powerpoint/2010/main" val="3339472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1. </a:t>
            </a:r>
            <a:r>
              <a:rPr lang="en-US" b="0" i="0" dirty="0">
                <a:solidFill>
                  <a:srgbClr val="2A3135"/>
                </a:solidFill>
                <a:effectLst/>
                <a:latin typeface="Helvetica Neue" panose="02000503000000020004" pitchFamily="2" charset="0"/>
              </a:rPr>
              <a:t>Pre-listing prior to signed listing agreement</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lstStyle/>
          <a:p>
            <a:pPr marL="342900" indent="-342900" algn="l" fontAlgn="base">
              <a:buFont typeface="+mj-lt"/>
              <a:buAutoNum type="alphaLcPeriod"/>
            </a:pPr>
            <a:r>
              <a:rPr lang="en-US" b="0" i="0" dirty="0">
                <a:solidFill>
                  <a:srgbClr val="333333"/>
                </a:solidFill>
                <a:effectLst/>
                <a:latin typeface="revert"/>
              </a:rPr>
              <a:t>Tour the home</a:t>
            </a:r>
          </a:p>
          <a:p>
            <a:pPr marL="800100" lvl="1" indent="-342900" algn="l" fontAlgn="base">
              <a:buFont typeface="+mj-lt"/>
              <a:buAutoNum type="arabicPeriod"/>
            </a:pPr>
            <a:r>
              <a:rPr lang="en-US" b="0" i="0" dirty="0">
                <a:solidFill>
                  <a:srgbClr val="333333"/>
                </a:solidFill>
                <a:effectLst/>
                <a:latin typeface="revert"/>
              </a:rPr>
              <a:t>Take notes</a:t>
            </a:r>
          </a:p>
          <a:p>
            <a:pPr marL="800100" lvl="1" indent="-342900" algn="l" fontAlgn="base">
              <a:buFont typeface="+mj-lt"/>
              <a:buAutoNum type="arabicPeriod"/>
            </a:pPr>
            <a:r>
              <a:rPr lang="en-US" b="0" i="0" dirty="0">
                <a:solidFill>
                  <a:srgbClr val="333333"/>
                </a:solidFill>
                <a:effectLst/>
                <a:latin typeface="revert"/>
              </a:rPr>
              <a:t>Listen for seller's points of emphasis</a:t>
            </a:r>
          </a:p>
          <a:p>
            <a:pPr marL="342900" indent="-342900" algn="l" fontAlgn="base">
              <a:buFont typeface="+mj-lt"/>
              <a:buAutoNum type="alphaLcPeriod"/>
            </a:pPr>
            <a:r>
              <a:rPr lang="en-US" b="0" i="0" dirty="0">
                <a:solidFill>
                  <a:srgbClr val="333333"/>
                </a:solidFill>
                <a:effectLst/>
                <a:latin typeface="revert"/>
              </a:rPr>
              <a:t>Why are you moving?</a:t>
            </a:r>
          </a:p>
          <a:p>
            <a:pPr marL="342900" indent="-342900" algn="l" fontAlgn="base">
              <a:buFont typeface="+mj-lt"/>
              <a:buAutoNum type="alphaLcPeriod"/>
            </a:pPr>
            <a:r>
              <a:rPr lang="en-US" b="0" i="0" dirty="0">
                <a:solidFill>
                  <a:srgbClr val="333333"/>
                </a:solidFill>
                <a:effectLst/>
                <a:latin typeface="revert"/>
              </a:rPr>
              <a:t>Finding potential sellers</a:t>
            </a:r>
          </a:p>
          <a:p>
            <a:pPr marL="342900" indent="-342900" algn="l" fontAlgn="base">
              <a:buFont typeface="+mj-lt"/>
              <a:buAutoNum type="alphaLcPeriod"/>
            </a:pPr>
            <a:r>
              <a:rPr lang="en-US" b="0" i="0" dirty="0">
                <a:solidFill>
                  <a:srgbClr val="333333"/>
                </a:solidFill>
                <a:effectLst/>
                <a:latin typeface="revert"/>
              </a:rPr>
              <a:t>Market research and CMA</a:t>
            </a:r>
          </a:p>
          <a:p>
            <a:pPr marL="342900" indent="-342900" algn="l" fontAlgn="base">
              <a:buFont typeface="+mj-lt"/>
              <a:buAutoNum type="alphaLcPeriod"/>
            </a:pPr>
            <a:r>
              <a:rPr lang="en-US" b="0" i="0" dirty="0">
                <a:solidFill>
                  <a:srgbClr val="333333"/>
                </a:solidFill>
                <a:effectLst/>
                <a:latin typeface="revert"/>
              </a:rPr>
              <a:t>Listing appointment with multi-month calendar pages</a:t>
            </a:r>
          </a:p>
          <a:p>
            <a:pPr marL="0" indent="0">
              <a:buNone/>
            </a:pPr>
            <a:endParaRPr lang="en-US" dirty="0"/>
          </a:p>
        </p:txBody>
      </p:sp>
    </p:spTree>
    <p:extLst>
      <p:ext uri="{BB962C8B-B14F-4D97-AF65-F5344CB8AC3E}">
        <p14:creationId xmlns:p14="http://schemas.microsoft.com/office/powerpoint/2010/main" val="1297782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2. </a:t>
            </a:r>
            <a:r>
              <a:rPr lang="en-US" b="0" i="0" dirty="0">
                <a:solidFill>
                  <a:srgbClr val="2A3135"/>
                </a:solidFill>
                <a:effectLst/>
                <a:latin typeface="Helvetica Neue" panose="02000503000000020004" pitchFamily="2" charset="0"/>
              </a:rPr>
              <a:t>Prep for market with signed listing agreement (before photography)</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Declutter / de-personalize appointment</a:t>
            </a:r>
          </a:p>
          <a:p>
            <a:pPr marL="342900" indent="-342900" algn="l" fontAlgn="base">
              <a:buFont typeface="+mj-lt"/>
              <a:buAutoNum type="alphaLcPeriod"/>
            </a:pPr>
            <a:r>
              <a:rPr lang="en-US" b="0" i="0" dirty="0">
                <a:solidFill>
                  <a:srgbClr val="333333"/>
                </a:solidFill>
                <a:effectLst/>
                <a:latin typeface="revert"/>
              </a:rPr>
              <a:t>Inspect for fixup/touchup</a:t>
            </a:r>
          </a:p>
          <a:p>
            <a:pPr marL="342900" indent="-342900" algn="l" fontAlgn="base">
              <a:buFont typeface="+mj-lt"/>
              <a:buAutoNum type="alphaLcPeriod"/>
            </a:pPr>
            <a:r>
              <a:rPr lang="en-US" b="0" i="0" dirty="0">
                <a:solidFill>
                  <a:srgbClr val="333333"/>
                </a:solidFill>
                <a:effectLst/>
                <a:latin typeface="revert"/>
              </a:rPr>
              <a:t>Inspect for curb appeal</a:t>
            </a:r>
          </a:p>
          <a:p>
            <a:pPr marL="342900" indent="-342900" algn="l" fontAlgn="base">
              <a:buFont typeface="+mj-lt"/>
              <a:buAutoNum type="alphaLcPeriod"/>
            </a:pPr>
            <a:r>
              <a:rPr lang="en-US" b="0" i="0" dirty="0">
                <a:solidFill>
                  <a:srgbClr val="333333"/>
                </a:solidFill>
                <a:effectLst/>
                <a:latin typeface="revert"/>
              </a:rPr>
              <a:t>Inspect to identify possible inspection objections</a:t>
            </a:r>
          </a:p>
          <a:p>
            <a:pPr marL="342900" indent="-342900" algn="l" fontAlgn="base">
              <a:buFont typeface="+mj-lt"/>
              <a:buAutoNum type="alphaLcPeriod"/>
            </a:pPr>
            <a:r>
              <a:rPr lang="en-US" b="0" i="0" dirty="0">
                <a:solidFill>
                  <a:srgbClr val="333333"/>
                </a:solidFill>
                <a:effectLst/>
                <a:latin typeface="revert"/>
              </a:rPr>
              <a:t>Gather HOA, receipts for major improvements, warranties, utility bills, any other due diligence docs</a:t>
            </a:r>
          </a:p>
          <a:p>
            <a:pPr marL="342900" indent="-342900" algn="l" fontAlgn="base">
              <a:buFont typeface="+mj-lt"/>
              <a:buAutoNum type="alphaLcPeriod"/>
            </a:pPr>
            <a:r>
              <a:rPr lang="en-US" b="0" i="0" dirty="0">
                <a:solidFill>
                  <a:srgbClr val="333333"/>
                </a:solidFill>
                <a:effectLst/>
                <a:latin typeface="revert"/>
              </a:rPr>
              <a:t>Start SPDS and other disclosures</a:t>
            </a:r>
          </a:p>
          <a:p>
            <a:pPr marL="342900" indent="-342900" algn="l" fontAlgn="base">
              <a:buFont typeface="+mj-lt"/>
              <a:buAutoNum type="alphaLcPeriod"/>
            </a:pPr>
            <a:r>
              <a:rPr lang="en-US" b="0" i="0" dirty="0">
                <a:solidFill>
                  <a:srgbClr val="333333"/>
                </a:solidFill>
                <a:effectLst/>
                <a:latin typeface="revert"/>
              </a:rPr>
              <a:t>Measurements</a:t>
            </a:r>
          </a:p>
          <a:p>
            <a:pPr marL="342900" indent="-342900" algn="l" fontAlgn="base">
              <a:buFont typeface="+mj-lt"/>
              <a:buAutoNum type="alphaLcPeriod"/>
            </a:pPr>
            <a:r>
              <a:rPr lang="en-US" b="0" i="0" dirty="0">
                <a:solidFill>
                  <a:srgbClr val="333333"/>
                </a:solidFill>
                <a:effectLst/>
                <a:latin typeface="revert"/>
              </a:rPr>
              <a:t>Deep clean</a:t>
            </a:r>
          </a:p>
        </p:txBody>
      </p:sp>
    </p:spTree>
    <p:extLst>
      <p:ext uri="{BB962C8B-B14F-4D97-AF65-F5344CB8AC3E}">
        <p14:creationId xmlns:p14="http://schemas.microsoft.com/office/powerpoint/2010/main" val="1432950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3. </a:t>
            </a:r>
            <a:r>
              <a:rPr lang="en-US" b="0" i="0" dirty="0">
                <a:solidFill>
                  <a:srgbClr val="2A3135"/>
                </a:solidFill>
                <a:effectLst/>
                <a:latin typeface="Helvetica Neue" panose="02000503000000020004" pitchFamily="2" charset="0"/>
              </a:rPr>
              <a:t>Pre-market (week before going live)</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Last minute cleaning and touch-up</a:t>
            </a:r>
          </a:p>
          <a:p>
            <a:pPr marL="342900" indent="-342900" algn="l" fontAlgn="base">
              <a:buFont typeface="+mj-lt"/>
              <a:buAutoNum type="alphaLcPeriod"/>
            </a:pPr>
            <a:r>
              <a:rPr lang="en-US" b="0" i="0" dirty="0">
                <a:solidFill>
                  <a:srgbClr val="333333"/>
                </a:solidFill>
                <a:effectLst/>
                <a:latin typeface="revert"/>
              </a:rPr>
              <a:t>Photography appointment</a:t>
            </a:r>
          </a:p>
          <a:p>
            <a:pPr marL="342900" indent="-342900" algn="l" fontAlgn="base">
              <a:buFont typeface="+mj-lt"/>
              <a:buAutoNum type="alphaLcPeriod"/>
            </a:pPr>
            <a:r>
              <a:rPr lang="en-US" b="0" i="0" dirty="0">
                <a:solidFill>
                  <a:srgbClr val="333333"/>
                </a:solidFill>
                <a:effectLst/>
                <a:latin typeface="revert"/>
              </a:rPr>
              <a:t>Schedule Broker Open</a:t>
            </a:r>
          </a:p>
          <a:p>
            <a:pPr marL="342900" indent="-342900" algn="l" fontAlgn="base">
              <a:buFont typeface="+mj-lt"/>
              <a:buAutoNum type="alphaLcPeriod"/>
            </a:pPr>
            <a:r>
              <a:rPr lang="en-US" b="0" i="0" dirty="0">
                <a:solidFill>
                  <a:srgbClr val="333333"/>
                </a:solidFill>
                <a:effectLst/>
                <a:latin typeface="revert"/>
              </a:rPr>
              <a:t>Schedule Public Open</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3152707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4. </a:t>
            </a:r>
            <a:r>
              <a:rPr lang="en-US" b="0" i="0" dirty="0">
                <a:solidFill>
                  <a:srgbClr val="2A3135"/>
                </a:solidFill>
                <a:effectLst/>
                <a:latin typeface="Helvetica Neue" panose="02000503000000020004" pitchFamily="2" charset="0"/>
              </a:rPr>
              <a:t>Active on MLS</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Publicize, coordinate, and conduct open houses</a:t>
            </a:r>
          </a:p>
          <a:p>
            <a:pPr marL="342900" indent="-342900" algn="l" fontAlgn="base">
              <a:buFont typeface="+mj-lt"/>
              <a:buAutoNum type="alphaLcPeriod"/>
            </a:pPr>
            <a:r>
              <a:rPr lang="en-US" b="0" i="0" dirty="0">
                <a:solidFill>
                  <a:srgbClr val="333333"/>
                </a:solidFill>
                <a:effectLst/>
                <a:latin typeface="revert"/>
              </a:rPr>
              <a:t>Video of open houses from street view</a:t>
            </a:r>
          </a:p>
        </p:txBody>
      </p:sp>
    </p:spTree>
    <p:extLst>
      <p:ext uri="{BB962C8B-B14F-4D97-AF65-F5344CB8AC3E}">
        <p14:creationId xmlns:p14="http://schemas.microsoft.com/office/powerpoint/2010/main" val="4175305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5. </a:t>
            </a:r>
            <a:r>
              <a:rPr lang="en-US" b="0" i="0" dirty="0">
                <a:solidFill>
                  <a:srgbClr val="2A3135"/>
                </a:solidFill>
                <a:effectLst/>
                <a:latin typeface="Helvetica Neue" panose="02000503000000020004" pitchFamily="2" charset="0"/>
              </a:rPr>
              <a:t>Receiving and Reviewing Offers</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Acknowledge each offer as they arrive</a:t>
            </a:r>
          </a:p>
          <a:p>
            <a:pPr marL="342900" indent="-342900" algn="l" fontAlgn="base">
              <a:buFont typeface="+mj-lt"/>
              <a:buAutoNum type="alphaLcPeriod"/>
            </a:pPr>
            <a:r>
              <a:rPr lang="en-US" dirty="0">
                <a:solidFill>
                  <a:srgbClr val="333333"/>
                </a:solidFill>
                <a:latin typeface="revert"/>
              </a:rPr>
              <a:t>Build comparison matrix</a:t>
            </a:r>
          </a:p>
          <a:p>
            <a:pPr marL="342900" indent="-342900" algn="l" fontAlgn="base">
              <a:buFont typeface="+mj-lt"/>
              <a:buAutoNum type="alphaLcPeriod"/>
            </a:pPr>
            <a:r>
              <a:rPr lang="en-US" b="0" i="0" dirty="0">
                <a:solidFill>
                  <a:srgbClr val="333333"/>
                </a:solidFill>
                <a:effectLst/>
                <a:latin typeface="revert"/>
              </a:rPr>
              <a:t>Send copy of offer with high points noted to seller</a:t>
            </a:r>
          </a:p>
          <a:p>
            <a:pPr marL="342900" indent="-342900" algn="l" fontAlgn="base">
              <a:buFont typeface="+mj-lt"/>
              <a:buAutoNum type="alphaLcPeriod"/>
            </a:pPr>
            <a:r>
              <a:rPr lang="en-US" dirty="0">
                <a:solidFill>
                  <a:srgbClr val="333333"/>
                </a:solidFill>
                <a:latin typeface="revert"/>
              </a:rPr>
              <a:t>Continue accepting offers until cut-off date / time</a:t>
            </a:r>
            <a:endParaRPr lang="en-US" b="0" i="0" dirty="0">
              <a:solidFill>
                <a:srgbClr val="333333"/>
              </a:solidFill>
              <a:effectLst/>
              <a:latin typeface="revert"/>
            </a:endParaRPr>
          </a:p>
        </p:txBody>
      </p:sp>
    </p:spTree>
    <p:extLst>
      <p:ext uri="{BB962C8B-B14F-4D97-AF65-F5344CB8AC3E}">
        <p14:creationId xmlns:p14="http://schemas.microsoft.com/office/powerpoint/2010/main" val="2663480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6. </a:t>
            </a:r>
            <a:r>
              <a:rPr lang="en-US" b="0" i="0" dirty="0">
                <a:solidFill>
                  <a:srgbClr val="2A3135"/>
                </a:solidFill>
                <a:effectLst/>
                <a:latin typeface="Helvetica Neue" panose="02000503000000020004" pitchFamily="2" charset="0"/>
              </a:rPr>
              <a:t>Offers received</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Timeline, urgency, and stress level</a:t>
            </a:r>
          </a:p>
          <a:p>
            <a:pPr marL="342900" indent="-342900" algn="l" fontAlgn="base">
              <a:buFont typeface="+mj-lt"/>
              <a:buAutoNum type="alphaLcPeriod"/>
            </a:pPr>
            <a:r>
              <a:rPr lang="en-US" b="0" i="0" dirty="0">
                <a:solidFill>
                  <a:srgbClr val="333333"/>
                </a:solidFill>
                <a:effectLst/>
                <a:latin typeface="revert"/>
              </a:rPr>
              <a:t>Compare all offers</a:t>
            </a:r>
          </a:p>
          <a:p>
            <a:pPr marL="342900" indent="-342900" algn="l" fontAlgn="base">
              <a:buFont typeface="+mj-lt"/>
              <a:buAutoNum type="alphaLcPeriod"/>
            </a:pPr>
            <a:r>
              <a:rPr lang="en-US" b="0" i="0" dirty="0">
                <a:solidFill>
                  <a:srgbClr val="333333"/>
                </a:solidFill>
                <a:effectLst/>
                <a:latin typeface="revert"/>
              </a:rPr>
              <a:t>Verbally counter most promising offers</a:t>
            </a:r>
          </a:p>
          <a:p>
            <a:pPr marL="342900" indent="-342900" algn="l" fontAlgn="base">
              <a:buFont typeface="+mj-lt"/>
              <a:buAutoNum type="alphaLcPeriod"/>
            </a:pPr>
            <a:r>
              <a:rPr lang="en-US" b="0" i="0" dirty="0">
                <a:solidFill>
                  <a:srgbClr val="333333"/>
                </a:solidFill>
                <a:effectLst/>
                <a:latin typeface="revert"/>
              </a:rPr>
              <a:t>Negotiate best offers</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1971557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7. </a:t>
            </a:r>
            <a:r>
              <a:rPr lang="en-US" b="0" i="0" dirty="0">
                <a:solidFill>
                  <a:srgbClr val="2A3135"/>
                </a:solidFill>
                <a:effectLst/>
                <a:latin typeface="Helvetica Neue" panose="02000503000000020004" pitchFamily="2" charset="0"/>
              </a:rPr>
              <a:t>Under Contract</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Review longer timeline, urgency, and stress level</a:t>
            </a:r>
          </a:p>
          <a:p>
            <a:pPr marL="342900" indent="-342900" algn="l" fontAlgn="base">
              <a:buFont typeface="+mj-lt"/>
              <a:buAutoNum type="alphaLcPeriod"/>
            </a:pPr>
            <a:r>
              <a:rPr lang="en-US" b="0" i="0" dirty="0">
                <a:solidFill>
                  <a:srgbClr val="333333"/>
                </a:solidFill>
                <a:effectLst/>
                <a:latin typeface="revert"/>
              </a:rPr>
              <a:t>Point out areas of contention and negotiation</a:t>
            </a:r>
          </a:p>
          <a:p>
            <a:pPr marL="342900" indent="-342900" algn="l" fontAlgn="base">
              <a:buFont typeface="+mj-lt"/>
              <a:buAutoNum type="alphaLcPeriod"/>
            </a:pPr>
            <a:r>
              <a:rPr lang="en-US" b="0" i="0" dirty="0">
                <a:solidFill>
                  <a:srgbClr val="333333"/>
                </a:solidFill>
                <a:effectLst/>
                <a:latin typeface="revert"/>
              </a:rPr>
              <a:t>Manage expectations</a:t>
            </a:r>
          </a:p>
          <a:p>
            <a:pPr marL="342900" indent="-342900" algn="l" fontAlgn="base">
              <a:buFont typeface="+mj-lt"/>
              <a:buAutoNum type="alphaLcPeriod"/>
            </a:pPr>
            <a:r>
              <a:rPr lang="en-US" b="0" i="0" dirty="0">
                <a:solidFill>
                  <a:srgbClr val="333333"/>
                </a:solidFill>
                <a:effectLst/>
                <a:latin typeface="revert"/>
              </a:rPr>
              <a:t>Point out activities and requirements</a:t>
            </a:r>
          </a:p>
          <a:p>
            <a:pPr marL="342900" indent="-342900" algn="l" fontAlgn="base">
              <a:buFont typeface="+mj-lt"/>
              <a:buAutoNum type="alphaLcPeriod"/>
            </a:pPr>
            <a:r>
              <a:rPr lang="en-US" b="0" i="0" dirty="0">
                <a:solidFill>
                  <a:srgbClr val="333333"/>
                </a:solidFill>
                <a:effectLst/>
                <a:latin typeface="revert"/>
              </a:rPr>
              <a:t>Alleviate any stressors</a:t>
            </a:r>
          </a:p>
          <a:p>
            <a:pPr marL="342900" indent="-342900" algn="l" fontAlgn="base">
              <a:buFont typeface="+mj-lt"/>
              <a:buAutoNum type="alphaLcPeriod"/>
            </a:pPr>
            <a:r>
              <a:rPr lang="en-US" b="0" i="0" dirty="0">
                <a:solidFill>
                  <a:srgbClr val="333333"/>
                </a:solidFill>
                <a:effectLst/>
                <a:latin typeface="revert"/>
              </a:rPr>
              <a:t>Communicate often and regularly</a:t>
            </a:r>
          </a:p>
        </p:txBody>
      </p:sp>
    </p:spTree>
    <p:extLst>
      <p:ext uri="{BB962C8B-B14F-4D97-AF65-F5344CB8AC3E}">
        <p14:creationId xmlns:p14="http://schemas.microsoft.com/office/powerpoint/2010/main" val="3581024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8. </a:t>
            </a:r>
            <a:r>
              <a:rPr lang="en-US" b="0" i="0" dirty="0">
                <a:solidFill>
                  <a:srgbClr val="2A3135"/>
                </a:solidFill>
                <a:effectLst/>
                <a:latin typeface="Helvetica Neue" panose="02000503000000020004" pitchFamily="2" charset="0"/>
              </a:rPr>
              <a:t>Pre-Closing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Discuss process</a:t>
            </a:r>
          </a:p>
          <a:p>
            <a:pPr marL="342900" indent="-342900" algn="l" fontAlgn="base">
              <a:buFont typeface="+mj-lt"/>
              <a:buAutoNum type="alphaLcPeriod"/>
            </a:pPr>
            <a:r>
              <a:rPr lang="en-US" b="0" i="0" dirty="0">
                <a:solidFill>
                  <a:srgbClr val="333333"/>
                </a:solidFill>
                <a:effectLst/>
                <a:latin typeface="revert"/>
              </a:rPr>
              <a:t>Review contract obligations of seller. Validate completion</a:t>
            </a:r>
          </a:p>
          <a:p>
            <a:pPr marL="0" indent="0" algn="l" fontAlgn="base">
              <a:buNone/>
            </a:pPr>
            <a:endParaRPr lang="en-US" b="0" i="0" dirty="0">
              <a:solidFill>
                <a:srgbClr val="333333"/>
              </a:solidFill>
              <a:effectLst/>
              <a:latin typeface="revert"/>
            </a:endParaRPr>
          </a:p>
        </p:txBody>
      </p:sp>
    </p:spTree>
    <p:extLst>
      <p:ext uri="{BB962C8B-B14F-4D97-AF65-F5344CB8AC3E}">
        <p14:creationId xmlns:p14="http://schemas.microsoft.com/office/powerpoint/2010/main" val="1974236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9. </a:t>
            </a:r>
            <a:r>
              <a:rPr lang="en-US" b="0" i="0" dirty="0">
                <a:solidFill>
                  <a:srgbClr val="2A3135"/>
                </a:solidFill>
                <a:effectLst/>
                <a:latin typeface="Helvetica Neue" panose="02000503000000020004" pitchFamily="2" charset="0"/>
              </a:rPr>
              <a:t>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2A3135"/>
                </a:solidFill>
                <a:effectLst/>
                <a:latin typeface="Helvetica Neue" panose="02000503000000020004" pitchFamily="2" charset="0"/>
              </a:rPr>
              <a:t>Attend closing to monitor and handle contingencies</a:t>
            </a:r>
            <a:endParaRPr lang="en-US" b="0" i="0" dirty="0">
              <a:solidFill>
                <a:srgbClr val="333333"/>
              </a:solidFill>
              <a:effectLst/>
              <a:latin typeface="revert"/>
            </a:endParaRPr>
          </a:p>
        </p:txBody>
      </p:sp>
    </p:spTree>
    <p:extLst>
      <p:ext uri="{BB962C8B-B14F-4D97-AF65-F5344CB8AC3E}">
        <p14:creationId xmlns:p14="http://schemas.microsoft.com/office/powerpoint/2010/main" val="1294821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FFB-0156-8E55-52C8-3F97905BCFAC}"/>
              </a:ext>
            </a:extLst>
          </p:cNvPr>
          <p:cNvSpPr>
            <a:spLocks noGrp="1"/>
          </p:cNvSpPr>
          <p:nvPr>
            <p:ph type="title"/>
          </p:nvPr>
        </p:nvSpPr>
        <p:spPr/>
        <p:txBody>
          <a:bodyPr>
            <a:normAutofit/>
          </a:bodyPr>
          <a:lstStyle/>
          <a:p>
            <a:r>
              <a:rPr lang="en-US" dirty="0"/>
              <a:t>10. </a:t>
            </a:r>
            <a:r>
              <a:rPr lang="en-US" b="0" i="0" dirty="0">
                <a:solidFill>
                  <a:srgbClr val="2A3135"/>
                </a:solidFill>
                <a:effectLst/>
                <a:latin typeface="Helvetica Neue" panose="02000503000000020004" pitchFamily="2" charset="0"/>
              </a:rPr>
              <a:t>Post-Closing</a:t>
            </a:r>
            <a:endParaRPr lang="en-US" dirty="0"/>
          </a:p>
        </p:txBody>
      </p:sp>
      <p:sp>
        <p:nvSpPr>
          <p:cNvPr id="3" name="Content Placeholder 2">
            <a:extLst>
              <a:ext uri="{FF2B5EF4-FFF2-40B4-BE49-F238E27FC236}">
                <a16:creationId xmlns:a16="http://schemas.microsoft.com/office/drawing/2014/main" id="{28DA43F0-29F3-9074-C2BB-946798E6ABF9}"/>
              </a:ext>
            </a:extLst>
          </p:cNvPr>
          <p:cNvSpPr>
            <a:spLocks noGrp="1"/>
          </p:cNvSpPr>
          <p:nvPr>
            <p:ph idx="1"/>
          </p:nvPr>
        </p:nvSpPr>
        <p:spPr/>
        <p:txBody>
          <a:bodyPr>
            <a:normAutofit/>
          </a:bodyPr>
          <a:lstStyle/>
          <a:p>
            <a:pPr marL="342900" indent="-342900" algn="l" fontAlgn="base">
              <a:buFont typeface="+mj-lt"/>
              <a:buAutoNum type="alphaLcPeriod"/>
            </a:pPr>
            <a:r>
              <a:rPr lang="en-US" b="0" i="0" dirty="0">
                <a:solidFill>
                  <a:srgbClr val="333333"/>
                </a:solidFill>
                <a:effectLst/>
                <a:latin typeface="revert"/>
              </a:rPr>
              <a:t>Manage potential situations</a:t>
            </a:r>
          </a:p>
          <a:p>
            <a:pPr marL="342900" indent="-342900" algn="l" fontAlgn="base">
              <a:buFont typeface="+mj-lt"/>
              <a:buAutoNum type="alphaLcPeriod"/>
            </a:pPr>
            <a:r>
              <a:rPr lang="en-US" b="0" i="0" dirty="0">
                <a:solidFill>
                  <a:srgbClr val="333333"/>
                </a:solidFill>
                <a:effectLst/>
                <a:latin typeface="revert"/>
              </a:rPr>
              <a:t>Discuss PCOA responsibilities including renter’s insurance and property condition</a:t>
            </a:r>
          </a:p>
        </p:txBody>
      </p:sp>
    </p:spTree>
    <p:extLst>
      <p:ext uri="{BB962C8B-B14F-4D97-AF65-F5344CB8AC3E}">
        <p14:creationId xmlns:p14="http://schemas.microsoft.com/office/powerpoint/2010/main" val="31325251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E722-121E-65E1-B861-6782159B88CF}"/>
              </a:ext>
            </a:extLst>
          </p:cNvPr>
          <p:cNvSpPr>
            <a:spLocks noGrp="1"/>
          </p:cNvSpPr>
          <p:nvPr>
            <p:ph type="title"/>
          </p:nvPr>
        </p:nvSpPr>
        <p:spPr/>
        <p:txBody>
          <a:bodyPr/>
          <a:lstStyle/>
          <a:p>
            <a:r>
              <a:rPr lang="en-US" b="0" i="0" dirty="0">
                <a:solidFill>
                  <a:srgbClr val="002060"/>
                </a:solidFill>
                <a:effectLst/>
                <a:latin typeface="Helvetica Neue" panose="02000503000000020004" pitchFamily="2" charset="0"/>
              </a:rPr>
              <a:t>Summary</a:t>
            </a:r>
            <a:endParaRPr lang="en-US" dirty="0">
              <a:solidFill>
                <a:srgbClr val="002060"/>
              </a:solidFill>
            </a:endParaRPr>
          </a:p>
        </p:txBody>
      </p:sp>
      <p:sp>
        <p:nvSpPr>
          <p:cNvPr id="3" name="Content Placeholder 2">
            <a:extLst>
              <a:ext uri="{FF2B5EF4-FFF2-40B4-BE49-F238E27FC236}">
                <a16:creationId xmlns:a16="http://schemas.microsoft.com/office/drawing/2014/main" id="{491064BE-52EB-712D-1BA3-8C4BA8C68321}"/>
              </a:ext>
            </a:extLst>
          </p:cNvPr>
          <p:cNvSpPr>
            <a:spLocks noGrp="1"/>
          </p:cNvSpPr>
          <p:nvPr>
            <p:ph idx="1"/>
          </p:nvPr>
        </p:nvSpPr>
        <p:spPr/>
        <p:txBody>
          <a:bodyPr>
            <a:normAutofit/>
          </a:bodyPr>
          <a:lstStyle/>
          <a:p>
            <a:pPr marL="0" indent="0">
              <a:buNone/>
            </a:pPr>
            <a:r>
              <a:rPr lang="en-US" b="0" i="0" dirty="0">
                <a:solidFill>
                  <a:srgbClr val="2A3135"/>
                </a:solidFill>
                <a:effectLst/>
                <a:latin typeface="Helvetica Neue" panose="02000503000000020004" pitchFamily="2" charset="0"/>
              </a:rPr>
              <a:t>The bullet points behind each of the major listing stages only show the outline.  Each of those bullet points also has a comprehensive detailed checklist of tasks to be performed before we are able to move on to the next bullet point.</a:t>
            </a:r>
          </a:p>
          <a:p>
            <a:pPr marL="0" indent="0">
              <a:buNone/>
            </a:pPr>
            <a:r>
              <a:rPr lang="en-US" b="0" i="0" dirty="0">
                <a:solidFill>
                  <a:srgbClr val="2A3135"/>
                </a:solidFill>
                <a:effectLst/>
                <a:latin typeface="Helvetica Neue" panose="02000503000000020004" pitchFamily="2" charset="0"/>
              </a:rPr>
              <a:t>We promise not to overlook any detail.</a:t>
            </a:r>
          </a:p>
          <a:p>
            <a:pPr marL="598932" lvl="1" indent="-342900">
              <a:buFont typeface="+mj-lt"/>
              <a:buAutoNum type="arabicPeriod"/>
            </a:pPr>
            <a:r>
              <a:rPr lang="en-US" b="0" i="0" dirty="0">
                <a:solidFill>
                  <a:srgbClr val="2A3135"/>
                </a:solidFill>
                <a:effectLst/>
                <a:latin typeface="Helvetica Neue" panose="02000503000000020004" pitchFamily="2" charset="0"/>
              </a:rPr>
              <a:t>Pre-listing prior to signed listing agreement</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Prep for market with signed listing agreement (before photography)</a:t>
            </a:r>
          </a:p>
          <a:p>
            <a:pPr marL="598932" lvl="1" indent="-342900">
              <a:buFont typeface="+mj-lt"/>
              <a:buAutoNum type="arabicPeriod"/>
            </a:pPr>
            <a:r>
              <a:rPr lang="en-US" b="0" i="0" dirty="0">
                <a:solidFill>
                  <a:srgbClr val="2A3135"/>
                </a:solidFill>
                <a:effectLst/>
                <a:latin typeface="Helvetica Neue" panose="02000503000000020004" pitchFamily="2" charset="0"/>
              </a:rPr>
              <a:t>Pre-market (week before going live)</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Active on MLS</a:t>
            </a:r>
          </a:p>
          <a:p>
            <a:pPr marL="598932" lvl="1" indent="-342900">
              <a:buFont typeface="+mj-lt"/>
              <a:buAutoNum type="arabicPeriod"/>
            </a:pPr>
            <a:r>
              <a:rPr lang="en-US" b="0" i="0" dirty="0">
                <a:solidFill>
                  <a:srgbClr val="2A3135"/>
                </a:solidFill>
                <a:effectLst/>
                <a:latin typeface="Helvetica Neue" panose="02000503000000020004" pitchFamily="2" charset="0"/>
              </a:rPr>
              <a:t>Receiving and reviewing offers</a:t>
            </a:r>
          </a:p>
          <a:p>
            <a:pPr marL="598932" lvl="1" indent="-342900">
              <a:buFont typeface="+mj-lt"/>
              <a:buAutoNum type="arabicPeriod"/>
            </a:pPr>
            <a:r>
              <a:rPr lang="en-US" b="0" i="0" dirty="0">
                <a:solidFill>
                  <a:srgbClr val="2A3135"/>
                </a:solidFill>
                <a:effectLst/>
                <a:latin typeface="Helvetica Neue" panose="02000503000000020004" pitchFamily="2" charset="0"/>
              </a:rPr>
              <a:t>Offers received</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Under Contract</a:t>
            </a:r>
          </a:p>
          <a:p>
            <a:pPr marL="598932" lvl="1" indent="-342900">
              <a:buFont typeface="+mj-lt"/>
              <a:buAutoNum type="arabicPeriod"/>
            </a:pPr>
            <a:r>
              <a:rPr lang="en-US" b="0" i="0" dirty="0">
                <a:solidFill>
                  <a:srgbClr val="2A3135"/>
                </a:solidFill>
                <a:effectLst/>
                <a:latin typeface="Helvetica Neue" panose="02000503000000020004" pitchFamily="2" charset="0"/>
              </a:rPr>
              <a:t>Pre-Closing</a:t>
            </a:r>
            <a:endParaRPr lang="en-US" b="0" dirty="0">
              <a:solidFill>
                <a:srgbClr val="2A3135"/>
              </a:solidFill>
              <a:latin typeface="Helvetica Neue" panose="02000503000000020004" pitchFamily="2" charset="0"/>
            </a:endParaRPr>
          </a:p>
          <a:p>
            <a:pPr marL="598932" lvl="1" indent="-342900">
              <a:buFont typeface="+mj-lt"/>
              <a:buAutoNum type="arabicPeriod"/>
            </a:pPr>
            <a:r>
              <a:rPr lang="en-US" b="0" i="0" dirty="0">
                <a:solidFill>
                  <a:srgbClr val="2A3135"/>
                </a:solidFill>
                <a:effectLst/>
                <a:latin typeface="Helvetica Neue" panose="02000503000000020004" pitchFamily="2" charset="0"/>
              </a:rPr>
              <a:t>Closing</a:t>
            </a:r>
          </a:p>
          <a:p>
            <a:pPr marL="598932" lvl="1" indent="-342900">
              <a:buFont typeface="+mj-lt"/>
              <a:buAutoNum type="arabicPeriod"/>
            </a:pPr>
            <a:r>
              <a:rPr lang="en-US" b="0" i="0" dirty="0">
                <a:solidFill>
                  <a:srgbClr val="2A3135"/>
                </a:solidFill>
                <a:effectLst/>
                <a:latin typeface="Helvetica Neue" panose="02000503000000020004" pitchFamily="2" charset="0"/>
              </a:rPr>
              <a:t>Post-Closing</a:t>
            </a:r>
            <a:endParaRPr lang="en-US" dirty="0"/>
          </a:p>
        </p:txBody>
      </p:sp>
    </p:spTree>
    <p:extLst>
      <p:ext uri="{BB962C8B-B14F-4D97-AF65-F5344CB8AC3E}">
        <p14:creationId xmlns:p14="http://schemas.microsoft.com/office/powerpoint/2010/main" val="305465518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1640</TotalTime>
  <Words>6461</Words>
  <Application>Microsoft Macintosh PowerPoint</Application>
  <PresentationFormat>Widescreen</PresentationFormat>
  <Paragraphs>517</Paragraphs>
  <Slides>52</Slides>
  <Notes>35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52</vt:i4>
      </vt:variant>
    </vt:vector>
  </HeadingPairs>
  <TitlesOfParts>
    <vt:vector size="62" baseType="lpstr">
      <vt:lpstr>Arial</vt:lpstr>
      <vt:lpstr>Calibri</vt:lpstr>
      <vt:lpstr>Helvetica Neue</vt:lpstr>
      <vt:lpstr>revert</vt:lpstr>
      <vt:lpstr>Rockwell</vt:lpstr>
      <vt:lpstr>Times New Roman</vt:lpstr>
      <vt:lpstr>Verdana Pro</vt:lpstr>
      <vt:lpstr>Office Theme</vt:lpstr>
      <vt:lpstr>Office Theme</vt:lpstr>
      <vt:lpstr>Office Theme</vt:lpstr>
      <vt:lpstr>Jerry Downer Realtor / Broker Associate  REAL Real Estate </vt:lpstr>
      <vt:lpstr>PowerPoint Presentation</vt:lpstr>
      <vt:lpstr>OUR STRATEGY is to provide premium service to every client,  Far beyond the minimum legal requirements lightly used by most agents.</vt:lpstr>
      <vt:lpstr>OUR STRATEGY is to provide premium service to every client (continued)</vt:lpstr>
      <vt:lpstr>OUR STRATEGY is to provide premium service to every client (continued)</vt:lpstr>
      <vt:lpstr>OUR STRATEGY is to provide premium service to every client (continued)</vt:lpstr>
      <vt:lpstr>About Jerry</vt:lpstr>
      <vt:lpstr>His background works for you…</vt:lpstr>
      <vt:lpstr>How Homes Sell Understanding How Buyers Evaluate Homes</vt:lpstr>
      <vt:lpstr>The First Step is Critically Important Understanding How Buyers Evaluate Homes</vt:lpstr>
      <vt:lpstr>Condition Preparing Your Home For A Successful Sale</vt:lpstr>
      <vt:lpstr>Condition Home Staging</vt:lpstr>
      <vt:lpstr>Home Warranty</vt:lpstr>
      <vt:lpstr>Price Pricing Your Home For A Successful Sale</vt:lpstr>
      <vt:lpstr>Price Zesti-failure</vt:lpstr>
      <vt:lpstr>Price Pricing Your Home For A Successful Sale</vt:lpstr>
      <vt:lpstr>Price Pricing Your Home For A Successful Sale</vt:lpstr>
      <vt:lpstr>Price Pricing Your Home For A Successful Sale</vt:lpstr>
      <vt:lpstr>PowerPoint Presentation</vt:lpstr>
      <vt:lpstr>PowerPoint Presentation</vt:lpstr>
      <vt:lpstr>Marketing MARKETING YOUR HOME FOR A SUCCESSFUL SALE </vt:lpstr>
      <vt:lpstr>Marketing PROFESSIONAL PHOTOGRAPHY</vt:lpstr>
      <vt:lpstr>Marketing INTERNET MARKETING</vt:lpstr>
      <vt:lpstr>Marketing INTERNET MARKETING</vt:lpstr>
      <vt:lpstr>Marketing INTERNET MARKETING</vt:lpstr>
      <vt:lpstr>Marketing SOCIAL MEDIA MARKETING</vt:lpstr>
      <vt:lpstr>Marketing E-MAIL MARKETING</vt:lpstr>
      <vt:lpstr>Marketing A MARKET WITHIN A MARKET</vt:lpstr>
      <vt:lpstr>Marketing Electronic Flyers</vt:lpstr>
      <vt:lpstr>But Wait. How about doing something really different?</vt:lpstr>
      <vt:lpstr>Service WHAT ELSE YOU CAN EXPECT FROM ME</vt:lpstr>
      <vt:lpstr>My Support Team Full service, and then some. </vt:lpstr>
      <vt:lpstr>Thank you</vt:lpstr>
      <vt:lpstr>Professionalism</vt:lpstr>
      <vt:lpstr>One More Option… Buy Before You Sell</vt:lpstr>
      <vt:lpstr>Preparing To Sell Your Home In Four Common-sense Steps</vt:lpstr>
      <vt:lpstr>Step 2…step 1 was making the decision to sell</vt:lpstr>
      <vt:lpstr>Step 3 … Hire A Critic</vt:lpstr>
      <vt:lpstr>Step 4 … If you didn't hire a Realtor back in Step 2, now is the time to do so. </vt:lpstr>
      <vt:lpstr>What we do for you:</vt:lpstr>
      <vt:lpstr>Let’s go into detail about the major listing stages</vt:lpstr>
      <vt:lpstr>1. Pre-listing prior to signed listing agreement</vt:lpstr>
      <vt:lpstr>2. Prep for market with signed listing agreement (before photography)</vt:lpstr>
      <vt:lpstr>3. Pre-market (week before going live)</vt:lpstr>
      <vt:lpstr>4. Active on MLS</vt:lpstr>
      <vt:lpstr>5. Receiving and Reviewing Offers</vt:lpstr>
      <vt:lpstr>6. Offers received</vt:lpstr>
      <vt:lpstr>7. Under Contract</vt:lpstr>
      <vt:lpstr>8. Pre-Closing</vt:lpstr>
      <vt:lpstr>9. Closing</vt:lpstr>
      <vt:lpstr>10. Post-Closing</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Jerry Downer Realtor / Broker Associate </dc:title>
  <cp:lastModifiedBy>Jerry Downer</cp:lastModifiedBy>
  <cp:revision>62</cp:revision>
  <dcterms:modified xsi:type="dcterms:W3CDTF">2025-01-07T20:00:20Z</dcterms:modified>
</cp:coreProperties>
</file>